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D839E-E50B-4ADF-845B-BB8C57F6FDB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0874-0C37-406A-B3E7-F67678913C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0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_XREF_739382528:990121728|tw:/bible.*?id=59.4.15|verse:44.18.21|modid:ARC%20(Corrigida)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baseline="30000" dirty="0" smtClean="0"/>
              <a:t>19 </a:t>
            </a:r>
            <a:r>
              <a:rPr lang="pt-BR" sz="1200" dirty="0" smtClean="0"/>
              <a:t>E chegou a Éfeso e deixou-os ali; mas ele, entrando </a:t>
            </a:r>
          </a:p>
          <a:p>
            <a:r>
              <a:rPr lang="pt-BR" sz="1200" dirty="0" smtClean="0"/>
              <a:t>na sinagoga, disputava com os judeus. </a:t>
            </a:r>
          </a:p>
          <a:p>
            <a:r>
              <a:rPr lang="pt-BR" sz="1200" b="1" baseline="30000" dirty="0" smtClean="0"/>
              <a:t>20 </a:t>
            </a:r>
            <a:r>
              <a:rPr lang="pt-BR" sz="1200" dirty="0" smtClean="0"/>
              <a:t>E, rogando-lhe eles que ficasse por mais algum </a:t>
            </a:r>
          </a:p>
          <a:p>
            <a:r>
              <a:rPr lang="pt-BR" sz="1200" dirty="0" smtClean="0"/>
              <a:t>tempo, não conveio nisso. </a:t>
            </a:r>
          </a:p>
          <a:p>
            <a:r>
              <a:rPr lang="pt-BR" sz="1200" b="1" baseline="30000" dirty="0" smtClean="0"/>
              <a:t>21 </a:t>
            </a:r>
            <a:r>
              <a:rPr lang="pt-BR" sz="1200" dirty="0" smtClean="0"/>
              <a:t>Antes, se despediu deles, dizendo: Querendo Deus, outra vez voltarei a vós. E partiu de Éfeso.  </a:t>
            </a:r>
            <a:endParaRPr lang="pt-BR" sz="1200" dirty="0" smtClean="0">
              <a:hlinkClick r:id="rId3"/>
            </a:endParaRPr>
          </a:p>
          <a:p>
            <a:endParaRPr lang="pt-BR" sz="1200" b="1" baseline="30000" dirty="0" smtClean="0"/>
          </a:p>
          <a:p>
            <a:r>
              <a:rPr lang="pt-BR" sz="1200" b="1" baseline="30000" dirty="0" smtClean="0"/>
              <a:t>22 </a:t>
            </a:r>
            <a:r>
              <a:rPr lang="pt-BR" sz="1200" dirty="0" smtClean="0"/>
              <a:t>E, chegando a </a:t>
            </a:r>
            <a:r>
              <a:rPr lang="pt-BR" sz="1200" dirty="0" err="1" smtClean="0"/>
              <a:t>Cesaréia</a:t>
            </a:r>
            <a:r>
              <a:rPr lang="pt-BR" sz="1200" dirty="0" smtClean="0"/>
              <a:t>, subiu a Jerusalém e, saudando a igreja, desceu a </a:t>
            </a:r>
            <a:r>
              <a:rPr lang="pt-BR" sz="1200" dirty="0" err="1" smtClean="0"/>
              <a:t>Antioquia</a:t>
            </a:r>
            <a:r>
              <a:rPr lang="pt-BR" sz="1200" dirty="0" smtClean="0"/>
              <a:t>.</a:t>
            </a:r>
            <a:endParaRPr lang="pt-BR" sz="1200" b="1" dirty="0" smtClean="0">
              <a:solidFill>
                <a:schemeClr val="accent2"/>
              </a:solidFill>
            </a:endParaRPr>
          </a:p>
          <a:p>
            <a:endParaRPr lang="pt-BR" sz="1200" b="1" dirty="0" smtClean="0">
              <a:solidFill>
                <a:schemeClr val="accent2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7399-04A9-4736-9FB4-C1B6BD4DACA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50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 smtClean="0"/>
              <a:t>EM ÉFESO, DEIXOU </a:t>
            </a:r>
            <a:r>
              <a:rPr lang="pt-BR" sz="1200" b="1" dirty="0" smtClean="0">
                <a:solidFill>
                  <a:srgbClr val="002060"/>
                </a:solidFill>
              </a:rPr>
              <a:t>PRISCILA E ÁQUILA</a:t>
            </a:r>
            <a:r>
              <a:rPr lang="pt-BR" sz="1200" b="1" dirty="0" smtClean="0"/>
              <a:t>, DESPEDIU DOS IRMÃOS E FOI PARA CESARÉIA</a:t>
            </a:r>
          </a:p>
          <a:p>
            <a:pPr algn="ctr"/>
            <a:r>
              <a:rPr lang="pt-BR" sz="1200" b="1" dirty="0" smtClean="0"/>
              <a:t>DESEMBARCOU E SUBIU PARA </a:t>
            </a:r>
            <a:r>
              <a:rPr lang="pt-BR" sz="1200" b="1" dirty="0" smtClean="0">
                <a:solidFill>
                  <a:srgbClr val="002060"/>
                </a:solidFill>
              </a:rPr>
              <a:t>JERUSALÉM, </a:t>
            </a:r>
            <a:r>
              <a:rPr lang="pt-BR" sz="1200" b="1" dirty="0" smtClean="0"/>
              <a:t>SAUDOU A IGREJA, FOI PARA </a:t>
            </a:r>
            <a:r>
              <a:rPr lang="pt-BR" sz="1200" b="1" dirty="0" smtClean="0">
                <a:solidFill>
                  <a:srgbClr val="002060"/>
                </a:solidFill>
              </a:rPr>
              <a:t>ANTIOQUIA, </a:t>
            </a:r>
            <a:r>
              <a:rPr lang="pt-BR" sz="1200" b="1" dirty="0" smtClean="0"/>
              <a:t>SEU LUGAR DE ORIGEM MINISTERIAL, PARA PRESTAR-LHES RELATÓRIOS.</a:t>
            </a:r>
          </a:p>
          <a:p>
            <a:pPr algn="ctr"/>
            <a:r>
              <a:rPr lang="pt-BR" sz="1200" b="1" dirty="0" smtClean="0"/>
              <a:t>DURANTE </a:t>
            </a:r>
            <a:r>
              <a:rPr lang="pt-BR" sz="1200" b="1" dirty="0" smtClean="0">
                <a:solidFill>
                  <a:srgbClr val="002060"/>
                </a:solidFill>
              </a:rPr>
              <a:t>3 ANOS </a:t>
            </a:r>
            <a:r>
              <a:rPr lang="pt-BR" sz="1200" b="1" dirty="0" smtClean="0"/>
              <a:t>PERCORRERAM CERA CDE </a:t>
            </a:r>
            <a:r>
              <a:rPr lang="pt-BR" sz="1200" b="1" dirty="0" smtClean="0">
                <a:solidFill>
                  <a:srgbClr val="002060"/>
                </a:solidFill>
              </a:rPr>
              <a:t>9.000 KM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7399-04A9-4736-9FB4-C1B6BD4DACA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04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14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71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94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3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6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3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10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57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89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41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28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295A-6C60-4A29-A191-B7DCB990840D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D79D-9EE1-4A0B-93C2-D3DE6DB50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2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_XREF_739377920:739516928|tw:/bible.*?id=44.20.34|verse:44.18.3|modid:ARC%20(Corrigida)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tw://bible.*?id=46.9.20|_AUTODETECT_|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8926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2.1 – A PRIMERIA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79512" y="1412776"/>
            <a:ext cx="3528392" cy="230425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DE TRÔADE FORAM DIRETAMENTE PARA ILHA DE SAMOTRÁCIA</a:t>
            </a:r>
          </a:p>
          <a:p>
            <a:pPr algn="ctr"/>
            <a:endParaRPr lang="pt-BR" sz="28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4680520" cy="2304256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 flipV="1">
            <a:off x="6336196" y="2276872"/>
            <a:ext cx="186175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52" y="4258366"/>
            <a:ext cx="4680520" cy="2376264"/>
          </a:xfrm>
          <a:prstGeom prst="rect">
            <a:avLst/>
          </a:prstGeom>
        </p:spPr>
      </p:pic>
      <p:sp>
        <p:nvSpPr>
          <p:cNvPr id="11" name="Arredondar Retângulo em um Canto Diagonal 10"/>
          <p:cNvSpPr/>
          <p:nvPr/>
        </p:nvSpPr>
        <p:spPr>
          <a:xfrm>
            <a:off x="179513" y="4221088"/>
            <a:ext cx="3528392" cy="237626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400" b="1" dirty="0" smtClean="0"/>
              <a:t>DE SAMOTRÁCIA, NO DIA SEGUINTE, CHEGARAM AO PORTO DE NEÁPOLIS, OU NÁPOLES</a:t>
            </a:r>
          </a:p>
          <a:p>
            <a:pPr algn="ctr"/>
            <a:endParaRPr lang="pt-BR" sz="28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6015237" y="4653136"/>
            <a:ext cx="41404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79512" y="1412776"/>
            <a:ext cx="3528392" cy="237626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000" b="1" dirty="0" smtClean="0"/>
              <a:t>DE </a:t>
            </a:r>
            <a:r>
              <a:rPr lang="pt-BR" sz="2000" b="1" dirty="0" smtClean="0">
                <a:solidFill>
                  <a:srgbClr val="FFFF00"/>
                </a:solidFill>
              </a:rPr>
              <a:t>NEÁPOLIS</a:t>
            </a:r>
            <a:r>
              <a:rPr lang="pt-BR" sz="2000" b="1" dirty="0" smtClean="0"/>
              <a:t> FORAM PARA </a:t>
            </a:r>
            <a:r>
              <a:rPr lang="pt-BR" sz="2000" b="1" dirty="0" smtClean="0">
                <a:solidFill>
                  <a:srgbClr val="FFFF00"/>
                </a:solidFill>
              </a:rPr>
              <a:t>FILIPOS, </a:t>
            </a:r>
            <a:r>
              <a:rPr lang="pt-BR" sz="2000" b="1" dirty="0" smtClean="0"/>
              <a:t>QUE É UMA CIDADE DO 1º DISTRITO DA PROVÍNCIA DA MACEDÔNIA E TAMBÉM COLÔNIA ROMANA, ONDE FICARAM VÁRIOS DIAS </a:t>
            </a:r>
          </a:p>
          <a:p>
            <a:pPr algn="ctr"/>
            <a:endParaRPr lang="pt-BR" sz="28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4680520" cy="2304256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436096" y="1412776"/>
            <a:ext cx="900100" cy="504056"/>
          </a:xfrm>
          <a:prstGeom prst="ellipse">
            <a:avLst/>
          </a:pr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redondar Retângulo em um Canto Diagonal 12"/>
          <p:cNvSpPr/>
          <p:nvPr/>
        </p:nvSpPr>
        <p:spPr>
          <a:xfrm>
            <a:off x="179512" y="4221088"/>
            <a:ext cx="3528392" cy="237626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r>
              <a:rPr lang="pt-BR" sz="1600" b="1" dirty="0" smtClean="0"/>
              <a:t>NO SÁBADO FORAM A BEIRA DO RIO, ONDE PENSAVAM HAVER LUGAR DE ORAÇÃO DOS JUDEUS. CONVERSARAM COS AS MULHERES QUE ALI </a:t>
            </a:r>
            <a:r>
              <a:rPr lang="pt-BR" sz="1600" b="1" dirty="0"/>
              <a:t>ESTAVAM</a:t>
            </a:r>
            <a:endParaRPr lang="pt-BR" sz="1600" b="1" dirty="0" smtClean="0"/>
          </a:p>
          <a:p>
            <a:pPr algn="ctr"/>
            <a:endParaRPr lang="pt-B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pt-BR" b="1" dirty="0" smtClean="0">
                <a:solidFill>
                  <a:srgbClr val="FFFF00"/>
                </a:solidFill>
              </a:rPr>
              <a:t>LÍDIA COM TODA SUA CASA FORAM BATIZADAS</a:t>
            </a: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1088"/>
            <a:ext cx="468052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179512" y="1412776"/>
            <a:ext cx="3528392" cy="518457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000" b="1" dirty="0" smtClean="0">
                <a:solidFill>
                  <a:srgbClr val="FFFF00"/>
                </a:solidFill>
              </a:rPr>
              <a:t>CERTO DIA QUANDO PAULO E OS DEMAIS IAM A ORAÇÃO</a:t>
            </a:r>
          </a:p>
          <a:p>
            <a:pPr algn="ctr"/>
            <a:r>
              <a:rPr lang="pt-BR" sz="2000" b="1" dirty="0" smtClean="0"/>
              <a:t>FOI AO ENCONTRO DELES UMA ESCRAVA QUE TINHA UM ESPÍRITO DE ADIVINHAÇÃO. </a:t>
            </a:r>
            <a:r>
              <a:rPr lang="pt-BR" sz="2000" b="1" dirty="0" smtClean="0">
                <a:solidFill>
                  <a:srgbClr val="FFFF00"/>
                </a:solidFill>
              </a:rPr>
              <a:t>DOMINADA POR UM ESPÍRITO MAU, ADIVINHAVA O FUTURO E DAVA LUCRO PARA SEUS SENHORES. </a:t>
            </a:r>
            <a:r>
              <a:rPr lang="pt-BR" sz="2000" b="1" dirty="0" smtClean="0"/>
              <a:t>ELA SEGUINDO A PAULO GRITAVA: </a:t>
            </a:r>
            <a:r>
              <a:rPr lang="pt-BR" sz="2000" b="1" dirty="0" smtClean="0">
                <a:solidFill>
                  <a:srgbClr val="FFFF00"/>
                </a:solidFill>
              </a:rPr>
              <a:t>“</a:t>
            </a:r>
            <a:r>
              <a:rPr lang="pt-BR" sz="2000" i="1" dirty="0" smtClean="0">
                <a:solidFill>
                  <a:srgbClr val="FFFF00"/>
                </a:solidFill>
              </a:rPr>
              <a:t>Estes </a:t>
            </a:r>
            <a:r>
              <a:rPr lang="pt-BR" sz="2000" i="1" dirty="0">
                <a:solidFill>
                  <a:srgbClr val="FFFF00"/>
                </a:solidFill>
              </a:rPr>
              <a:t>homens são servos do Deus Altíssimo e anunciam como vocês podem ser </a:t>
            </a:r>
            <a:r>
              <a:rPr lang="pt-BR" sz="2000" i="1" dirty="0" smtClean="0">
                <a:solidFill>
                  <a:srgbClr val="FFFF00"/>
                </a:solidFill>
              </a:rPr>
              <a:t>salvos”!</a:t>
            </a:r>
            <a:endParaRPr lang="pt-BR" sz="2000" i="1" dirty="0">
              <a:solidFill>
                <a:srgbClr val="FFFF00"/>
              </a:solidFill>
            </a:endParaRPr>
          </a:p>
          <a:p>
            <a:pPr algn="ctr"/>
            <a:endParaRPr lang="pt-BR" sz="2000" b="1" dirty="0" smtClean="0"/>
          </a:p>
          <a:p>
            <a:pPr algn="ctr"/>
            <a:endParaRPr lang="pt-BR" sz="28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49277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395536" y="1484784"/>
            <a:ext cx="3528392" cy="518457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2400" dirty="0">
                <a:solidFill>
                  <a:srgbClr val="FFFF00"/>
                </a:solidFill>
              </a:rPr>
              <a:t>Ela fez isso muitos dias. </a:t>
            </a:r>
            <a:r>
              <a:rPr lang="pt-BR" sz="2400" dirty="0"/>
              <a:t>Por fim </a:t>
            </a:r>
            <a:r>
              <a:rPr lang="pt-BR" sz="2400" dirty="0">
                <a:solidFill>
                  <a:srgbClr val="FFFF00"/>
                </a:solidFill>
              </a:rPr>
              <a:t>Paulo</a:t>
            </a:r>
            <a:r>
              <a:rPr lang="pt-BR" sz="2400" dirty="0"/>
              <a:t> se aborreceu, virou-se para ela e </a:t>
            </a:r>
            <a:r>
              <a:rPr lang="pt-BR" sz="2400" dirty="0">
                <a:solidFill>
                  <a:srgbClr val="FFFF00"/>
                </a:solidFill>
              </a:rPr>
              <a:t>ordenou</a:t>
            </a:r>
            <a:r>
              <a:rPr lang="pt-BR" sz="2400" dirty="0"/>
              <a:t> ao espírito: 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smtClean="0">
                <a:solidFill>
                  <a:srgbClr val="FFFF00"/>
                </a:solidFill>
              </a:rPr>
              <a:t>—</a:t>
            </a:r>
            <a:r>
              <a:rPr lang="pt-BR" sz="2400" dirty="0">
                <a:solidFill>
                  <a:srgbClr val="FFFF00"/>
                </a:solidFill>
              </a:rPr>
              <a:t>Pelo poder do nome de Jesus Cristo, eu mando que você saia desta moça! E, no mesmo instante, o espírito saiu</a:t>
            </a:r>
            <a:endParaRPr lang="pt-BR" sz="24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484784"/>
            <a:ext cx="46394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395536" y="1484784"/>
            <a:ext cx="3528392" cy="518457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r>
              <a:rPr lang="pt-BR" sz="2400" dirty="0" smtClean="0"/>
              <a:t>Quando </a:t>
            </a:r>
            <a:r>
              <a:rPr lang="pt-BR" sz="2400" dirty="0"/>
              <a:t>os donos da moça viram que não iam poder mais ganhar dinheiro com as adivinhações dela, 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agarraram </a:t>
            </a:r>
            <a:r>
              <a:rPr lang="pt-BR" sz="2400" dirty="0"/>
              <a:t>Paulo e Silas e os arrastaram até a praça pública, diante das autoridades</a:t>
            </a:r>
            <a:r>
              <a:rPr lang="pt-BR" sz="2400" dirty="0" smtClean="0"/>
              <a:t>.</a:t>
            </a:r>
          </a:p>
          <a:p>
            <a:pPr algn="ctr"/>
            <a:endParaRPr lang="pt-BR" sz="24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PAULO E SILAS SÃO PRESOS</a:t>
            </a: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42492"/>
            <a:ext cx="4680520" cy="50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179512" y="1484784"/>
            <a:ext cx="36004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/>
              <a:t>MESMO PRESO </a:t>
            </a:r>
            <a:r>
              <a:rPr lang="pt-BR" sz="4800" b="1" dirty="0" smtClean="0">
                <a:solidFill>
                  <a:srgbClr val="FFFF00"/>
                </a:solidFill>
              </a:rPr>
              <a:t>PAULO</a:t>
            </a:r>
            <a:r>
              <a:rPr lang="pt-BR" sz="4800" b="1" dirty="0" smtClean="0"/>
              <a:t> E </a:t>
            </a:r>
            <a:r>
              <a:rPr lang="pt-BR" sz="4800" b="1" dirty="0" smtClean="0">
                <a:solidFill>
                  <a:srgbClr val="FFFF00"/>
                </a:solidFill>
              </a:rPr>
              <a:t>SILAS</a:t>
            </a:r>
            <a:r>
              <a:rPr lang="pt-BR" sz="4800" b="1" dirty="0" smtClean="0"/>
              <a:t> </a:t>
            </a:r>
            <a:r>
              <a:rPr lang="pt-BR" sz="4800" b="1" dirty="0" smtClean="0">
                <a:solidFill>
                  <a:srgbClr val="002060"/>
                </a:solidFill>
              </a:rPr>
              <a:t>LOUVAM</a:t>
            </a:r>
            <a:r>
              <a:rPr lang="pt-BR" sz="4800" b="1" dirty="0" smtClean="0"/>
              <a:t> A DEUS</a:t>
            </a:r>
          </a:p>
          <a:p>
            <a:pPr algn="ctr"/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77" y="1491096"/>
            <a:ext cx="424165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323528" y="1484784"/>
            <a:ext cx="3600400" cy="1656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 </a:t>
            </a:r>
            <a:r>
              <a:rPr lang="pt-BR" dirty="0"/>
              <a:t>repente, sobreveio tamanho terremoto, que sacudiu os alicerces da prisão; abriram-se todas as portas, e soltaram-se as cadeias de </a:t>
            </a:r>
            <a:r>
              <a:rPr lang="pt-BR" dirty="0" smtClean="0"/>
              <a:t>todos (Atos 16:26)</a:t>
            </a:r>
            <a:endParaRPr lang="pt-BR" b="1" dirty="0"/>
          </a:p>
        </p:txBody>
      </p:sp>
      <p:sp>
        <p:nvSpPr>
          <p:cNvPr id="6" name="Seta para baixo 5"/>
          <p:cNvSpPr/>
          <p:nvPr/>
        </p:nvSpPr>
        <p:spPr>
          <a:xfrm>
            <a:off x="1835696" y="3284984"/>
            <a:ext cx="576064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726360" y="1484784"/>
            <a:ext cx="3600400" cy="1656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O carcereiro tenta tirar a própria vida, mas Paulo impede.</a:t>
            </a:r>
            <a:endParaRPr lang="pt-BR" sz="2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19912"/>
            <a:ext cx="3600400" cy="27797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4063380"/>
            <a:ext cx="3600400" cy="2736304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>
            <a:off x="6238528" y="3284984"/>
            <a:ext cx="576064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79512" y="1772816"/>
            <a:ext cx="3528392" cy="482453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r>
              <a:rPr lang="pt-BR" sz="4400" b="1" dirty="0" smtClean="0"/>
              <a:t>Passando por </a:t>
            </a:r>
            <a:r>
              <a:rPr lang="pt-BR" sz="4400" b="1" dirty="0" err="1" smtClean="0"/>
              <a:t>Anfípolis</a:t>
            </a:r>
            <a:r>
              <a:rPr lang="pt-BR" sz="4400" b="1" dirty="0" smtClean="0"/>
              <a:t> e Apolônia, chegaram em </a:t>
            </a:r>
            <a:r>
              <a:rPr lang="pt-BR" sz="4400" b="1" dirty="0" err="1" smtClean="0"/>
              <a:t>Tessalônica</a:t>
            </a:r>
            <a:r>
              <a:rPr lang="pt-BR" sz="4400" b="1" dirty="0" smtClean="0"/>
              <a:t> (At. 17:1)</a:t>
            </a:r>
          </a:p>
          <a:p>
            <a:pPr algn="ctr"/>
            <a:endParaRPr lang="pt-BR" sz="28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680520" cy="4824536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067944" y="2132856"/>
            <a:ext cx="1512168" cy="792088"/>
          </a:xfrm>
          <a:prstGeom prst="ellipse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5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312538" y="1772816"/>
            <a:ext cx="3528392" cy="482453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r>
              <a:rPr lang="pt-BR" sz="2000" b="1" baseline="30000" dirty="0" smtClean="0"/>
              <a:t> </a:t>
            </a:r>
            <a:r>
              <a:rPr lang="pt-BR" sz="2000" b="1" dirty="0"/>
              <a:t>E logo, durante a noite, os irmãos enviaram </a:t>
            </a:r>
            <a:r>
              <a:rPr lang="pt-BR" sz="2000" b="1" dirty="0">
                <a:solidFill>
                  <a:srgbClr val="FFFF00"/>
                </a:solidFill>
              </a:rPr>
              <a:t>Paulo</a:t>
            </a:r>
            <a:r>
              <a:rPr lang="pt-BR" sz="2000" b="1" dirty="0"/>
              <a:t> e </a:t>
            </a:r>
            <a:r>
              <a:rPr lang="pt-BR" sz="2000" b="1" dirty="0">
                <a:solidFill>
                  <a:srgbClr val="FFFF00"/>
                </a:solidFill>
              </a:rPr>
              <a:t>Silas</a:t>
            </a:r>
            <a:r>
              <a:rPr lang="pt-BR" sz="2000" b="1" dirty="0"/>
              <a:t> para </a:t>
            </a:r>
            <a:r>
              <a:rPr lang="pt-BR" sz="2000" b="1" dirty="0" err="1">
                <a:solidFill>
                  <a:srgbClr val="FFFF00"/>
                </a:solidFill>
              </a:rPr>
              <a:t>Beréia</a:t>
            </a:r>
            <a:r>
              <a:rPr lang="pt-BR" sz="2000" b="1" dirty="0">
                <a:solidFill>
                  <a:srgbClr val="FFFF00"/>
                </a:solidFill>
              </a:rPr>
              <a:t>; </a:t>
            </a:r>
            <a:r>
              <a:rPr lang="pt-BR" sz="2000" b="1" dirty="0"/>
              <a:t>ali chegados, dirigiram-se à sinagoga dos judeus</a:t>
            </a:r>
            <a:r>
              <a:rPr lang="pt-BR" sz="2000" b="1" dirty="0" smtClean="0"/>
              <a:t>.</a:t>
            </a:r>
            <a:endParaRPr lang="pt-BR" sz="2000" b="1" baseline="30000" dirty="0"/>
          </a:p>
          <a:p>
            <a:endParaRPr lang="pt-BR" sz="2000" b="1" baseline="30000" dirty="0" smtClean="0"/>
          </a:p>
          <a:p>
            <a:r>
              <a:rPr lang="pt-BR" sz="2000" b="1" dirty="0" smtClean="0"/>
              <a:t>Ora</a:t>
            </a:r>
            <a:r>
              <a:rPr lang="pt-BR" sz="2000" b="1" dirty="0"/>
              <a:t>, estes de </a:t>
            </a:r>
            <a:r>
              <a:rPr lang="pt-BR" sz="2000" b="1" dirty="0" err="1">
                <a:solidFill>
                  <a:srgbClr val="FFFF00"/>
                </a:solidFill>
              </a:rPr>
              <a:t>Beréia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/>
              <a:t>eram mais nobres que os de </a:t>
            </a:r>
            <a:r>
              <a:rPr lang="pt-BR" sz="2000" b="1" dirty="0" err="1">
                <a:solidFill>
                  <a:srgbClr val="FFFF00"/>
                </a:solidFill>
              </a:rPr>
              <a:t>Tessalônica</a:t>
            </a:r>
            <a:r>
              <a:rPr lang="pt-BR" sz="2000" b="1" dirty="0">
                <a:solidFill>
                  <a:srgbClr val="FFFF00"/>
                </a:solidFill>
              </a:rPr>
              <a:t>; </a:t>
            </a:r>
            <a:r>
              <a:rPr lang="pt-BR" sz="2000" b="1" dirty="0"/>
              <a:t>pois receberam a palavra com toda a avidez, </a:t>
            </a:r>
            <a:r>
              <a:rPr lang="pt-BR" sz="2000" b="1" dirty="0">
                <a:solidFill>
                  <a:srgbClr val="FFFF00"/>
                </a:solidFill>
              </a:rPr>
              <a:t>examinando as Escrituras </a:t>
            </a:r>
            <a:r>
              <a:rPr lang="pt-BR" sz="2000" b="1" dirty="0"/>
              <a:t>todos os dias para ver se as coisas eram, de fato, assim</a:t>
            </a:r>
            <a:r>
              <a:rPr lang="pt-BR" sz="2000" b="1" dirty="0" smtClean="0"/>
              <a:t>.(Atos 17:10,11) 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pPr algn="ctr"/>
            <a:endParaRPr lang="pt-BR" sz="2800" b="1" dirty="0"/>
          </a:p>
          <a:p>
            <a:pPr algn="ctr"/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1772816"/>
            <a:ext cx="43411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107504" y="1772816"/>
            <a:ext cx="4464496" cy="482453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/>
          </a:p>
          <a:p>
            <a:r>
              <a:rPr lang="pt-BR" sz="2400" b="1" baseline="30000" dirty="0" smtClean="0"/>
              <a:t> </a:t>
            </a:r>
            <a:r>
              <a:rPr lang="pt-BR" sz="2400" dirty="0"/>
              <a:t> </a:t>
            </a:r>
            <a:r>
              <a:rPr lang="pt-BR" sz="2400" dirty="0" smtClean="0"/>
              <a:t>Os </a:t>
            </a:r>
            <a:r>
              <a:rPr lang="pt-BR" sz="2400" dirty="0"/>
              <a:t>judeus de </a:t>
            </a:r>
            <a:r>
              <a:rPr lang="pt-BR" sz="2400" dirty="0" err="1"/>
              <a:t>Tessalônica</a:t>
            </a:r>
            <a:r>
              <a:rPr lang="pt-BR" sz="2400" dirty="0"/>
              <a:t> souberam que a palavra de Deus era anunciada por Paulo também em </a:t>
            </a:r>
            <a:r>
              <a:rPr lang="pt-BR" sz="2400" dirty="0" err="1"/>
              <a:t>Beréia</a:t>
            </a:r>
            <a:r>
              <a:rPr lang="pt-BR" sz="2400" dirty="0"/>
              <a:t>, foram lá excitar e perturbar o </a:t>
            </a:r>
            <a:r>
              <a:rPr lang="pt-BR" sz="2400" dirty="0" smtClean="0"/>
              <a:t>povo</a:t>
            </a:r>
            <a:endParaRPr lang="pt-BR" sz="2400" b="1" dirty="0"/>
          </a:p>
          <a:p>
            <a:r>
              <a:rPr lang="pt-BR" sz="2400" dirty="0"/>
              <a:t> </a:t>
            </a:r>
            <a:r>
              <a:rPr lang="pt-BR" sz="2400" dirty="0" smtClean="0"/>
              <a:t>E os que </a:t>
            </a:r>
            <a:r>
              <a:rPr lang="pt-BR" sz="2400" dirty="0"/>
              <a:t>acompanhavam Paulo o levaram até </a:t>
            </a:r>
            <a:r>
              <a:rPr lang="pt-BR" sz="2400" dirty="0">
                <a:solidFill>
                  <a:srgbClr val="FFFF00"/>
                </a:solidFill>
              </a:rPr>
              <a:t>Atenas</a:t>
            </a:r>
            <a:r>
              <a:rPr lang="pt-BR" sz="2400" dirty="0"/>
              <a:t> e, recebendo ordem para que Silas e Timóteo fossem ter com ele o mais depressa possível, </a:t>
            </a:r>
            <a:r>
              <a:rPr lang="pt-BR" sz="2400" dirty="0" smtClean="0"/>
              <a:t>partiram. (Atos 17:13-15).</a:t>
            </a:r>
            <a:endParaRPr lang="pt-BR" sz="2400" b="1" dirty="0"/>
          </a:p>
          <a:p>
            <a:pPr algn="ctr"/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5320"/>
            <a:ext cx="3816424" cy="31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8926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2.1 – A PRIMERIA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5" name="Arredondar Retângulo em um Canto Único 4"/>
          <p:cNvSpPr/>
          <p:nvPr/>
        </p:nvSpPr>
        <p:spPr>
          <a:xfrm>
            <a:off x="6948264" y="5517232"/>
            <a:ext cx="2088232" cy="1296144"/>
          </a:xfrm>
          <a:prstGeom prst="round1Rect">
            <a:avLst/>
          </a:prstGeom>
          <a:solidFill>
            <a:schemeClr val="accent6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PERCORRERAM </a:t>
            </a:r>
            <a:r>
              <a:rPr lang="pt-BR" b="1" dirty="0" smtClean="0">
                <a:solidFill>
                  <a:srgbClr val="002060"/>
                </a:solidFill>
              </a:rPr>
              <a:t>2.400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2060"/>
                </a:solidFill>
              </a:rPr>
              <a:t>KM</a:t>
            </a:r>
            <a:r>
              <a:rPr lang="pt-BR" b="1" dirty="0" smtClean="0"/>
              <a:t> EM UM </a:t>
            </a:r>
            <a:r>
              <a:rPr lang="pt-BR" b="1" dirty="0" smtClean="0">
                <a:solidFill>
                  <a:srgbClr val="FFFF00"/>
                </a:solidFill>
              </a:rPr>
              <a:t>PERÍODO</a:t>
            </a:r>
            <a:r>
              <a:rPr lang="pt-BR" b="1" dirty="0" smtClean="0"/>
              <a:t> DE            </a:t>
            </a:r>
            <a:r>
              <a:rPr lang="pt-BR" b="1" dirty="0" smtClean="0">
                <a:solidFill>
                  <a:srgbClr val="002060"/>
                </a:solidFill>
              </a:rPr>
              <a:t>2 ANOS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07504" y="1495001"/>
            <a:ext cx="3888432" cy="5112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/>
              <a:t>Enquanto Paulo </a:t>
            </a:r>
            <a:r>
              <a:rPr lang="pt-BR" sz="2600" b="1" dirty="0" smtClean="0">
                <a:solidFill>
                  <a:srgbClr val="FFFF00"/>
                </a:solidFill>
              </a:rPr>
              <a:t>espera</a:t>
            </a:r>
            <a:r>
              <a:rPr lang="pt-BR" sz="2600" b="1" dirty="0" smtClean="0"/>
              <a:t> pelos amigos de viagem, prega  em </a:t>
            </a:r>
            <a:r>
              <a:rPr lang="pt-BR" sz="2600" b="1" dirty="0" smtClean="0">
                <a:solidFill>
                  <a:srgbClr val="FFFF00"/>
                </a:solidFill>
              </a:rPr>
              <a:t>Atenas disputava </a:t>
            </a:r>
            <a:r>
              <a:rPr lang="pt-BR" sz="2600" b="1" dirty="0">
                <a:solidFill>
                  <a:srgbClr val="FFFF00"/>
                </a:solidFill>
              </a:rPr>
              <a:t>na </a:t>
            </a:r>
            <a:r>
              <a:rPr lang="pt-BR" sz="2600" b="1" dirty="0">
                <a:solidFill>
                  <a:srgbClr val="002060"/>
                </a:solidFill>
              </a:rPr>
              <a:t>sinagoga</a:t>
            </a:r>
            <a:r>
              <a:rPr lang="pt-BR" sz="2600" b="1" dirty="0">
                <a:solidFill>
                  <a:srgbClr val="FFFF00"/>
                </a:solidFill>
              </a:rPr>
              <a:t> com os judeus e religiosos e, todos os dias, na </a:t>
            </a:r>
            <a:r>
              <a:rPr lang="pt-BR" sz="2600" b="1" dirty="0">
                <a:solidFill>
                  <a:srgbClr val="002060"/>
                </a:solidFill>
              </a:rPr>
              <a:t>praça, </a:t>
            </a:r>
            <a:r>
              <a:rPr lang="pt-BR" sz="2600" b="1" dirty="0">
                <a:solidFill>
                  <a:srgbClr val="FFFF00"/>
                </a:solidFill>
              </a:rPr>
              <a:t>com os que se apresentavam. </a:t>
            </a:r>
            <a:endParaRPr lang="pt-BR" sz="2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2600" b="1" dirty="0" smtClean="0">
                <a:solidFill>
                  <a:srgbClr val="002060"/>
                </a:solidFill>
              </a:rPr>
              <a:t>Depois foi levado pelos filósofos para o </a:t>
            </a:r>
            <a:r>
              <a:rPr lang="pt-BR" sz="2600" b="1" dirty="0" smtClean="0">
                <a:solidFill>
                  <a:srgbClr val="FFFF00"/>
                </a:solidFill>
              </a:rPr>
              <a:t>areópago</a:t>
            </a:r>
            <a:endParaRPr lang="pt-BR" sz="2600" b="1" dirty="0">
              <a:solidFill>
                <a:srgbClr val="FFFF00"/>
              </a:solidFill>
            </a:endParaRPr>
          </a:p>
          <a:p>
            <a:pPr algn="ctr"/>
            <a:r>
              <a:rPr lang="pt-BR" sz="2600" b="1" dirty="0" smtClean="0">
                <a:solidFill>
                  <a:srgbClr val="FFFF00"/>
                </a:solidFill>
              </a:rPr>
              <a:t> </a:t>
            </a:r>
            <a:r>
              <a:rPr lang="pt-BR" sz="2600" b="1" dirty="0" smtClean="0"/>
              <a:t>(Atos 17:16-34)</a:t>
            </a:r>
            <a:endParaRPr lang="pt-BR" sz="2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87" y="1495001"/>
            <a:ext cx="4572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6085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35796" y="1324011"/>
            <a:ext cx="3672408" cy="849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PAULO CHEGA EM CORINTO</a:t>
            </a:r>
            <a:endParaRPr lang="pt-BR" sz="2000" b="1" dirty="0"/>
          </a:p>
        </p:txBody>
      </p:sp>
      <p:sp>
        <p:nvSpPr>
          <p:cNvPr id="6" name="Elipse 5"/>
          <p:cNvSpPr/>
          <p:nvPr/>
        </p:nvSpPr>
        <p:spPr>
          <a:xfrm>
            <a:off x="1187624" y="3645024"/>
            <a:ext cx="864096" cy="648072"/>
          </a:xfrm>
          <a:prstGeom prst="ellipse">
            <a:avLst/>
          </a:prstGeom>
          <a:solidFill>
            <a:srgbClr val="00206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0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baseline="30000" dirty="0" smtClean="0"/>
          </a:p>
          <a:p>
            <a:r>
              <a:rPr lang="pt-BR" sz="2000" b="1" baseline="30000" dirty="0" smtClean="0"/>
              <a:t>ATOS  </a:t>
            </a:r>
            <a:r>
              <a:rPr lang="pt-BR" sz="2000" b="1" baseline="30000" dirty="0"/>
              <a:t>18   1 </a:t>
            </a:r>
            <a:r>
              <a:rPr lang="pt-BR" sz="2000" dirty="0"/>
              <a:t>Depois disto, partiu Paulo de Atenas e chegou a Corinto. </a:t>
            </a:r>
          </a:p>
          <a:p>
            <a:endParaRPr lang="pt-BR" sz="2000" b="1" baseline="30000" dirty="0"/>
          </a:p>
          <a:p>
            <a:r>
              <a:rPr lang="pt-BR" sz="2000" b="1" baseline="30000" dirty="0"/>
              <a:t>2 </a:t>
            </a:r>
            <a:r>
              <a:rPr lang="pt-BR" sz="2000" dirty="0"/>
              <a:t>E, achando um certo judeu por nome </a:t>
            </a:r>
            <a:r>
              <a:rPr lang="pt-BR" sz="2000" dirty="0" err="1"/>
              <a:t>Áqüila</a:t>
            </a:r>
            <a:r>
              <a:rPr lang="pt-BR" sz="2000" dirty="0"/>
              <a:t>, natural do Ponto, que havia pouco tinha vindo da Itália, e Priscila, sua mulher ( pois Cláudio tinha mandado que todos os judeus saíssem de Roma ), se ajuntou com eles,  </a:t>
            </a:r>
            <a:r>
              <a:rPr lang="pt-BR" sz="2000" b="1" baseline="30000" dirty="0"/>
              <a:t>3 </a:t>
            </a:r>
            <a:r>
              <a:rPr lang="pt-BR" sz="2000" dirty="0"/>
              <a:t>e, como era do mesmo ofício, ficou com eles, e trabalhava; pois tinham por ofício fazer tendas. </a:t>
            </a:r>
            <a:r>
              <a:rPr lang="pt-BR" sz="2000" dirty="0">
                <a:hlinkClick r:id="rId2"/>
              </a:rPr>
              <a:t> </a:t>
            </a:r>
            <a:endParaRPr lang="pt-BR" sz="2000" b="1" baseline="30000" dirty="0"/>
          </a:p>
          <a:p>
            <a:r>
              <a:rPr lang="pt-BR" sz="2000" b="1" baseline="30000" dirty="0"/>
              <a:t>4 </a:t>
            </a:r>
            <a:r>
              <a:rPr lang="pt-BR" sz="2000" dirty="0"/>
              <a:t>E todos os sábados disputava na sinagoga e convencia a judeus e gregos.</a:t>
            </a:r>
          </a:p>
          <a:p>
            <a:endParaRPr lang="pt-BR" sz="2000" dirty="0"/>
          </a:p>
          <a:p>
            <a:r>
              <a:rPr lang="pt-BR" sz="2000" dirty="0">
                <a:solidFill>
                  <a:schemeClr val="bg1"/>
                </a:solidFill>
              </a:rPr>
              <a:t>Quando Silas e Timóteo desceram da 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Macedônia </a:t>
            </a:r>
            <a:r>
              <a:rPr lang="pt-BR" sz="2000" dirty="0">
                <a:solidFill>
                  <a:schemeClr val="bg1"/>
                </a:solidFill>
              </a:rPr>
              <a:t>Paulo passou a viver, 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exclusivamente </a:t>
            </a:r>
            <a:r>
              <a:rPr lang="pt-BR" sz="2000" dirty="0">
                <a:solidFill>
                  <a:schemeClr val="bg1"/>
                </a:solidFill>
              </a:rPr>
              <a:t>do evangelho (At.18:5</a:t>
            </a:r>
            <a:r>
              <a:rPr lang="pt-BR" sz="2000" dirty="0" smtClean="0">
                <a:solidFill>
                  <a:schemeClr val="bg1"/>
                </a:solidFill>
              </a:rPr>
              <a:t>).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5" y="3717032"/>
            <a:ext cx="467716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4890" y="2348880"/>
            <a:ext cx="3911494" cy="3528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Depois Paulo navegou </a:t>
            </a:r>
            <a:r>
              <a:rPr lang="pt-BR" sz="3600" b="1" dirty="0"/>
              <a:t>para a </a:t>
            </a:r>
            <a:r>
              <a:rPr lang="pt-BR" sz="3600" b="1" dirty="0">
                <a:solidFill>
                  <a:srgbClr val="FFFF00"/>
                </a:solidFill>
              </a:rPr>
              <a:t>Síria</a:t>
            </a:r>
            <a:r>
              <a:rPr lang="pt-BR" sz="3600" b="1" dirty="0"/>
              <a:t> e, com ele, </a:t>
            </a:r>
            <a:endParaRPr lang="pt-BR" sz="3600" b="1" dirty="0" smtClean="0"/>
          </a:p>
          <a:p>
            <a:r>
              <a:rPr lang="pt-BR" sz="3600" b="1" dirty="0" smtClean="0">
                <a:solidFill>
                  <a:srgbClr val="FFFF00"/>
                </a:solidFill>
              </a:rPr>
              <a:t>Priscila </a:t>
            </a:r>
            <a:r>
              <a:rPr lang="pt-BR" sz="3600" b="1" dirty="0">
                <a:solidFill>
                  <a:srgbClr val="FFFF00"/>
                </a:solidFill>
              </a:rPr>
              <a:t>e </a:t>
            </a:r>
            <a:r>
              <a:rPr lang="pt-BR" sz="3600" b="1" dirty="0" err="1" smtClean="0">
                <a:solidFill>
                  <a:srgbClr val="FFFF00"/>
                </a:solidFill>
              </a:rPr>
              <a:t>Áqüila</a:t>
            </a:r>
            <a:endParaRPr lang="pt-BR" sz="3600" b="1" dirty="0" smtClean="0">
              <a:solidFill>
                <a:srgbClr val="FFFF00"/>
              </a:solidFill>
            </a:endParaRPr>
          </a:p>
          <a:p>
            <a:r>
              <a:rPr lang="pt-BR" sz="3600" b="1" dirty="0" smtClean="0">
                <a:solidFill>
                  <a:srgbClr val="002060"/>
                </a:solidFill>
              </a:rPr>
              <a:t>CHEGA EM ÉFESO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5365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07504" y="1340768"/>
            <a:ext cx="8878788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EM </a:t>
            </a:r>
            <a:r>
              <a:rPr lang="pt-BR" b="1" dirty="0"/>
              <a:t>ÉFESO, DEIXOU </a:t>
            </a:r>
            <a:r>
              <a:rPr lang="pt-BR" b="1" dirty="0">
                <a:solidFill>
                  <a:srgbClr val="002060"/>
                </a:solidFill>
              </a:rPr>
              <a:t>PRISCILA E ÁQUILA</a:t>
            </a:r>
            <a:r>
              <a:rPr lang="pt-BR" b="1" dirty="0"/>
              <a:t>, DESPEDIU DOS IRMÃOS E FOI PARA </a:t>
            </a:r>
            <a:r>
              <a:rPr lang="pt-BR" b="1" dirty="0">
                <a:solidFill>
                  <a:srgbClr val="002060"/>
                </a:solidFill>
              </a:rPr>
              <a:t>CESARÉIA</a:t>
            </a:r>
          </a:p>
          <a:p>
            <a:pPr algn="ctr"/>
            <a:r>
              <a:rPr lang="pt-BR" b="1" dirty="0"/>
              <a:t>DESEMBARCOU E SUBIU PARA </a:t>
            </a:r>
            <a:r>
              <a:rPr lang="pt-BR" b="1" dirty="0">
                <a:solidFill>
                  <a:srgbClr val="002060"/>
                </a:solidFill>
              </a:rPr>
              <a:t>JERUSALÉM, </a:t>
            </a:r>
            <a:r>
              <a:rPr lang="pt-BR" b="1" dirty="0"/>
              <a:t>SAUDOU A IGREJA, </a:t>
            </a:r>
            <a:endParaRPr lang="pt-BR" b="1" dirty="0" smtClean="0"/>
          </a:p>
          <a:p>
            <a:pPr algn="ctr"/>
            <a:r>
              <a:rPr lang="pt-BR" b="1" dirty="0" smtClean="0"/>
              <a:t>FOI </a:t>
            </a:r>
            <a:r>
              <a:rPr lang="pt-BR" b="1" dirty="0"/>
              <a:t>PARA </a:t>
            </a:r>
            <a:r>
              <a:rPr lang="pt-BR" b="1" dirty="0">
                <a:solidFill>
                  <a:srgbClr val="002060"/>
                </a:solidFill>
              </a:rPr>
              <a:t>ANTIOQUIA, </a:t>
            </a:r>
            <a:r>
              <a:rPr lang="pt-BR" b="1" dirty="0"/>
              <a:t>SEU LUGAR DE ORIGEM MINISTERIAL, PARA PRESTAR-LHES RELATÓRIOS.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DURANTE </a:t>
            </a:r>
            <a:r>
              <a:rPr lang="pt-BR" b="1" dirty="0">
                <a:solidFill>
                  <a:srgbClr val="002060"/>
                </a:solidFill>
              </a:rPr>
              <a:t>3 ANOS </a:t>
            </a:r>
            <a:r>
              <a:rPr lang="pt-BR" b="1" dirty="0"/>
              <a:t>PERCORRERAM CERA CDE </a:t>
            </a:r>
            <a:r>
              <a:rPr lang="pt-BR" b="1" dirty="0">
                <a:solidFill>
                  <a:srgbClr val="002060"/>
                </a:solidFill>
              </a:rPr>
              <a:t>9.000 KM</a:t>
            </a:r>
          </a:p>
          <a:p>
            <a:endParaRPr lang="pt-BR" dirty="0"/>
          </a:p>
          <a:p>
            <a:pPr algn="ctr"/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688632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3995936" y="1412776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4572000" y="2564904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6029872" y="1268760"/>
            <a:ext cx="1584176" cy="432048"/>
          </a:xfrm>
          <a:prstGeom prst="ellipse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BITINIA E PONTO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39"/>
            <a:ext cx="9036496" cy="6627952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3638074" y="1412776"/>
            <a:ext cx="23762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75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23528" y="1484784"/>
            <a:ext cx="3900994" cy="1368152"/>
          </a:xfrm>
          <a:prstGeom prst="roundRect">
            <a:avLst/>
          </a:pr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ATOS 16:1</a:t>
            </a:r>
          </a:p>
          <a:p>
            <a:pPr algn="ctr"/>
            <a:r>
              <a:rPr lang="pt-BR" b="1" dirty="0" smtClean="0"/>
              <a:t>EM LISTRA PAULO ENCONTRA TIMÓTEO</a:t>
            </a:r>
          </a:p>
          <a:p>
            <a:pPr algn="ctr"/>
            <a:r>
              <a:rPr lang="pt-BR" b="1" dirty="0" smtClean="0"/>
              <a:t>A MÃE ERA JUDIA MAS O PAI GREGO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900994" cy="2736304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>
            <a:off x="1949989" y="2932707"/>
            <a:ext cx="648072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004048" y="1484784"/>
            <a:ext cx="3744416" cy="13681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PAULO CINCUNCIDA TIMÓTEO POR HAVER NA QUELA REGIÃO ALGUNS JUDEUS QUE SABIA QUE ELE ERA FILHO DE PAI GREGO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07544"/>
            <a:ext cx="4104456" cy="2717800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>
            <a:off x="6588224" y="2945464"/>
            <a:ext cx="648072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0" y="1484784"/>
            <a:ext cx="3456384" cy="14401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 PRÁTICA DA CINCUNCISÃO FOI INCORPORADA AOS RITUAIS DOS ISRAELITAS  EM GÊNESIS 17</a:t>
            </a: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3528" y="3068960"/>
            <a:ext cx="3384376" cy="3600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 </a:t>
            </a:r>
            <a:r>
              <a:rPr lang="pt-BR" b="1" dirty="0"/>
              <a:t>circuncisão</a:t>
            </a:r>
            <a:r>
              <a:rPr lang="pt-BR" dirty="0"/>
              <a:t> é o ato cirúrgico de </a:t>
            </a:r>
            <a:r>
              <a:rPr lang="pt-BR" b="1" dirty="0"/>
              <a:t>retirar</a:t>
            </a:r>
            <a:r>
              <a:rPr lang="pt-BR" dirty="0"/>
              <a:t> o </a:t>
            </a:r>
            <a:r>
              <a:rPr lang="pt-BR" b="1" dirty="0"/>
              <a:t>prepúcio</a:t>
            </a:r>
            <a:r>
              <a:rPr lang="pt-BR" dirty="0"/>
              <a:t> nos homens, que é a pele que recobre a cabeça do </a:t>
            </a:r>
            <a:r>
              <a:rPr lang="pt-BR" dirty="0" smtClean="0"/>
              <a:t>membro masculino. </a:t>
            </a:r>
            <a:r>
              <a:rPr lang="pt-BR" dirty="0">
                <a:solidFill>
                  <a:srgbClr val="FFFF00"/>
                </a:solidFill>
              </a:rPr>
              <a:t>Embora tenha começado como um ritual em algumas religiões, essa técnica é cada vez mais usada por motivos de higiene</a:t>
            </a:r>
            <a:r>
              <a:rPr lang="pt-BR" dirty="0"/>
              <a:t> e pode até ser usada para tratar problemas </a:t>
            </a:r>
            <a:r>
              <a:rPr lang="pt-BR" dirty="0" smtClean="0"/>
              <a:t>relacionado, </a:t>
            </a:r>
            <a:r>
              <a:rPr lang="pt-BR" dirty="0"/>
              <a:t>como a </a:t>
            </a:r>
            <a:r>
              <a:rPr lang="pt-BR" dirty="0">
                <a:solidFill>
                  <a:srgbClr val="FFFF00"/>
                </a:solidFill>
              </a:rPr>
              <a:t>fimose, </a:t>
            </a:r>
            <a:r>
              <a:rPr lang="pt-BR" dirty="0"/>
              <a:t>por </a:t>
            </a:r>
            <a:r>
              <a:rPr lang="pt-BR" dirty="0" smtClean="0"/>
              <a:t>exemplo.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23928" y="1484784"/>
            <a:ext cx="5040560" cy="5184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PROBLEMA</a:t>
            </a:r>
            <a:r>
              <a:rPr lang="pt-BR" b="1" dirty="0">
                <a:solidFill>
                  <a:schemeClr val="tx1"/>
                </a:solidFill>
              </a:rPr>
              <a:t>: O ponto principal de Paulo em </a:t>
            </a:r>
            <a:r>
              <a:rPr lang="pt-BR" b="1" dirty="0" smtClean="0">
                <a:solidFill>
                  <a:schemeClr val="tx1"/>
                </a:solidFill>
              </a:rPr>
              <a:t>Gálatas </a:t>
            </a:r>
            <a:r>
              <a:rPr lang="pt-BR" b="1" dirty="0">
                <a:solidFill>
                  <a:schemeClr val="tx1"/>
                </a:solidFill>
              </a:rPr>
              <a:t>pode ser resumido com suas palavras: "Se vos deixardes circuncidar, Cristo de nada vos aproveitará" (</a:t>
            </a:r>
            <a:r>
              <a:rPr lang="pt-BR" b="1" dirty="0" err="1">
                <a:solidFill>
                  <a:schemeClr val="tx1"/>
                </a:solidFill>
              </a:rPr>
              <a:t>Gl</a:t>
            </a:r>
            <a:r>
              <a:rPr lang="pt-BR" b="1" dirty="0">
                <a:solidFill>
                  <a:schemeClr val="tx1"/>
                </a:solidFill>
              </a:rPr>
              <a:t> 5:2).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Contudo</a:t>
            </a:r>
            <a:r>
              <a:rPr lang="pt-BR" b="1" dirty="0">
                <a:solidFill>
                  <a:schemeClr val="tx1"/>
                </a:solidFill>
              </a:rPr>
              <a:t>, Paulo admite ter feito com que Timóteo se circuncidasse "por causa dos judeus daqueles lugares" (At 16:3). Isso não foi uma contradição ao seu próprio ensino</a:t>
            </a:r>
            <a:r>
              <a:rPr lang="pt-BR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SOLUÇÃO:</a:t>
            </a:r>
            <a:r>
              <a:rPr lang="pt-BR" dirty="0">
                <a:solidFill>
                  <a:srgbClr val="002060"/>
                </a:solidFill>
              </a:rPr>
              <a:t> Mesmo que Paulo estivesse errado pelo que fez, isso não seria uma prova de que a Bíblia tenha errado em seu ensino, mas simplesmente de que Paulo errou. 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apóstolo, como qualquer outro ser humano, era sujeito ao erro. Como a Bíblia é a Palavra de Deus (veja Introdução), ela não pode errar em nada do que ensina.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algn="just"/>
            <a:r>
              <a:rPr lang="pt-BR" b="1" dirty="0" smtClean="0"/>
              <a:t>Além </a:t>
            </a:r>
            <a:r>
              <a:rPr lang="pt-BR" b="1" dirty="0"/>
              <a:t>disso, a ação de Paulo, fazendo Timóteo circuncidar-se, não é necessariamente inconsistente com o que ele ensinou em </a:t>
            </a:r>
            <a:r>
              <a:rPr lang="pt-BR" b="1" dirty="0" smtClean="0"/>
              <a:t>Gálatas</a:t>
            </a:r>
            <a:r>
              <a:rPr lang="pt-BR" b="1" dirty="0"/>
              <a:t>, já que </a:t>
            </a:r>
            <a:r>
              <a:rPr lang="pt-BR" b="1" dirty="0" smtClean="0"/>
              <a:t>os </a:t>
            </a:r>
            <a:r>
              <a:rPr lang="pt-BR" b="1" dirty="0"/>
              <a:t>dois casos são diferentes</a:t>
            </a:r>
            <a:r>
              <a:rPr lang="pt-BR" b="1" dirty="0" smtClean="0"/>
              <a:t>.</a:t>
            </a:r>
          </a:p>
          <a:p>
            <a:pPr algn="just"/>
            <a:r>
              <a:rPr lang="pt-BR" b="1" dirty="0" smtClean="0"/>
              <a:t> </a:t>
            </a: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Paulo </a:t>
            </a:r>
            <a:r>
              <a:rPr lang="pt-BR" b="1" dirty="0">
                <a:solidFill>
                  <a:srgbClr val="FFFF00"/>
                </a:solidFill>
              </a:rPr>
              <a:t>se opunha violentamente a quem quer que fizesse a circuncisão como </a:t>
            </a:r>
            <a:r>
              <a:rPr lang="pt-BR" b="1" i="1" dirty="0">
                <a:solidFill>
                  <a:srgbClr val="FFFF00"/>
                </a:solidFill>
              </a:rPr>
              <a:t>necessária para a salvação. </a:t>
            </a:r>
            <a:r>
              <a:rPr lang="pt-BR" b="1" dirty="0">
                <a:solidFill>
                  <a:srgbClr val="FFFF00"/>
                </a:solidFill>
              </a:rPr>
              <a:t>Mas ele não se opôs a ela como </a:t>
            </a:r>
            <a:r>
              <a:rPr lang="pt-BR" b="1" i="1" dirty="0">
                <a:solidFill>
                  <a:srgbClr val="FFFF00"/>
                </a:solidFill>
              </a:rPr>
              <a:t>proveitosa para a </a:t>
            </a:r>
            <a:r>
              <a:rPr lang="pt-BR" b="1" i="1" dirty="0" smtClean="0">
                <a:solidFill>
                  <a:srgbClr val="FFFF00"/>
                </a:solidFill>
              </a:rPr>
              <a:t>evangelização. Veja (1 </a:t>
            </a:r>
            <a:r>
              <a:rPr lang="pt-BR" b="1" i="1" dirty="0" err="1" smtClean="0">
                <a:solidFill>
                  <a:srgbClr val="FFFF00"/>
                </a:solidFill>
              </a:rPr>
              <a:t>Co</a:t>
            </a:r>
            <a:r>
              <a:rPr lang="pt-BR" b="1" i="1" dirty="0" smtClean="0">
                <a:solidFill>
                  <a:srgbClr val="FFFF00"/>
                </a:solidFill>
              </a:rPr>
              <a:t>. 9:20).</a:t>
            </a:r>
          </a:p>
          <a:p>
            <a:pPr algn="just"/>
            <a:endParaRPr lang="pt-BR" b="1" dirty="0">
              <a:hlinkClick r:id="rId2"/>
            </a:endParaRPr>
          </a:p>
          <a:p>
            <a:pPr algn="just"/>
            <a:r>
              <a:rPr lang="pt-BR" b="1" dirty="0" smtClean="0">
                <a:hlinkClick r:id="rId2"/>
              </a:rPr>
              <a:t>Entretanto</a:t>
            </a:r>
            <a:r>
              <a:rPr lang="pt-BR" b="1" dirty="0">
                <a:hlinkClick r:id="rId2"/>
              </a:rPr>
              <a:t>, quando os judaizantes insistiram que "se não vos circuncidardes segundo o costume de Moisés, não podeis ser salvos" (At 15:1), então Paulo tomou uma obstinada posição contrária à </a:t>
            </a:r>
            <a:r>
              <a:rPr lang="pt-BR" b="1" dirty="0" smtClean="0">
                <a:hlinkClick r:id="rId2"/>
              </a:rPr>
              <a:t>circuncisão.  </a:t>
            </a:r>
            <a:r>
              <a:rPr lang="pt-BR" sz="1400" b="1" u="sng" dirty="0" smtClean="0">
                <a:solidFill>
                  <a:srgbClr val="FFFF00"/>
                </a:solidFill>
                <a:hlinkClick r:id="rId2"/>
              </a:rPr>
              <a:t>(Extraído Manual de Dúvidas)</a:t>
            </a:r>
            <a:endParaRPr lang="pt-BR" sz="1400" b="1" u="sng" dirty="0">
              <a:solidFill>
                <a:srgbClr val="FFFF00"/>
              </a:solidFill>
              <a:hlinkClick r:id="rId2"/>
            </a:endParaRPr>
          </a:p>
          <a:p>
            <a:pPr algn="ctr"/>
            <a:endParaRPr lang="pt-BR" b="1" u="sng" dirty="0" smtClean="0">
              <a:solidFill>
                <a:srgbClr val="FF0000"/>
              </a:solidFill>
              <a:hlinkClick r:id="rId2"/>
            </a:endParaRPr>
          </a:p>
          <a:p>
            <a:pPr algn="just"/>
            <a:r>
              <a:rPr lang="pt-BR" b="1" dirty="0"/>
              <a:t>O Novo Testamento fala sobre a circuncisão do coração. Mas Moisés também já tinha profetizado isso há muito tempo: "O SENHOR, teu Deus, </a:t>
            </a:r>
            <a:r>
              <a:rPr lang="pt-BR" b="1" i="1" dirty="0"/>
              <a:t>circuncidará o teu coração e o coração de tua descendência</a:t>
            </a:r>
            <a:r>
              <a:rPr lang="pt-BR" b="1" dirty="0"/>
              <a:t>, para amares o SENHOR, teu Deus, de todo o coração e de toda a tua alma, para que vivas" (Deuteronômio 30:6, ARA</a:t>
            </a:r>
            <a:r>
              <a:rPr lang="pt-BR" b="1" dirty="0" smtClean="0"/>
              <a:t>).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Paulo também confirma isso, escrevendo que o "judeu é quem o é interiormente, e circuncisão é a operada no coração, pelo Espírito, e não pela Lei escrita. Para estes o louvor não provém dos homens, mas de Deus" (Romanos 2:29, NVI).</a:t>
            </a:r>
          </a:p>
          <a:p>
            <a:pPr algn="ctr"/>
            <a:endParaRPr lang="pt-BR" b="1" u="sng" dirty="0" smtClean="0">
              <a:solidFill>
                <a:srgbClr val="FF0000"/>
              </a:solidFill>
              <a:hlinkClick r:id="rId2"/>
            </a:endParaRP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199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179512" y="1412776"/>
            <a:ext cx="3528392" cy="54006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EM </a:t>
            </a:r>
            <a:r>
              <a:rPr lang="pt-BR" sz="2800" b="1" dirty="0" smtClean="0">
                <a:solidFill>
                  <a:srgbClr val="FFFF00"/>
                </a:solidFill>
              </a:rPr>
              <a:t>FRÍGIA, </a:t>
            </a:r>
            <a:r>
              <a:rPr lang="pt-BR" sz="2800" b="1" dirty="0" smtClean="0"/>
              <a:t>REGIÃO DA GALÁXIA, SÃO IMPEDIDOS PELO ESPÍRITO DE IREM A </a:t>
            </a:r>
            <a:r>
              <a:rPr lang="pt-BR" sz="2800" b="1" dirty="0" smtClean="0">
                <a:solidFill>
                  <a:srgbClr val="FFFF00"/>
                </a:solidFill>
              </a:rPr>
              <a:t>ÁSIA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EM </a:t>
            </a:r>
            <a:r>
              <a:rPr lang="pt-BR" sz="2800" b="1" dirty="0">
                <a:solidFill>
                  <a:srgbClr val="FFFF00"/>
                </a:solidFill>
              </a:rPr>
              <a:t>MÍSIA, </a:t>
            </a:r>
            <a:r>
              <a:rPr lang="pt-BR" sz="2800" b="1" dirty="0"/>
              <a:t>QUERIAM IR PARA </a:t>
            </a:r>
            <a:r>
              <a:rPr lang="pt-BR" sz="2800" b="1" dirty="0">
                <a:solidFill>
                  <a:srgbClr val="FFFF00"/>
                </a:solidFill>
              </a:rPr>
              <a:t>BITINIA, </a:t>
            </a:r>
            <a:r>
              <a:rPr lang="pt-BR" sz="2800" b="1" dirty="0"/>
              <a:t>JESUS OS IMPEDIU</a:t>
            </a:r>
          </a:p>
          <a:p>
            <a:pPr algn="ctr"/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5148064" cy="5589240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>
            <a:off x="6569968" y="2492896"/>
            <a:ext cx="450304" cy="21602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6479718" y="1520788"/>
            <a:ext cx="1368152" cy="648072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7812360" y="1340768"/>
            <a:ext cx="1224136" cy="504056"/>
          </a:xfrm>
          <a:prstGeom prst="ellipse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BITINIA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0306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2.2 – A SEGUNDA VIAGEM MISSIONÁRIA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619672" y="1556792"/>
            <a:ext cx="6552728" cy="17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r>
              <a:rPr lang="pt-BR" sz="3200" dirty="0" smtClean="0"/>
              <a:t>DE </a:t>
            </a:r>
            <a:r>
              <a:rPr lang="pt-BR" sz="3200" dirty="0" smtClean="0">
                <a:solidFill>
                  <a:srgbClr val="FFFF00"/>
                </a:solidFill>
              </a:rPr>
              <a:t>MÍSIA</a:t>
            </a:r>
            <a:r>
              <a:rPr lang="pt-BR" sz="3200" dirty="0" smtClean="0"/>
              <a:t> FORAM PARA </a:t>
            </a:r>
            <a:r>
              <a:rPr lang="pt-BR" sz="3200" dirty="0" smtClean="0">
                <a:solidFill>
                  <a:srgbClr val="FFFF00"/>
                </a:solidFill>
              </a:rPr>
              <a:t>TRÔADE. </a:t>
            </a:r>
            <a:r>
              <a:rPr lang="pt-BR" sz="3200" dirty="0" smtClean="0"/>
              <a:t>EM TRÔADE PAULO TEM UMA VISÃO PARA IR PARA MACEDÔNIA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43281"/>
            <a:ext cx="640871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1410</Words>
  <Application>Microsoft Office PowerPoint</Application>
  <PresentationFormat>Apresentação na tela (4:3)</PresentationFormat>
  <Paragraphs>189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Adauto Matos</dc:creator>
  <cp:lastModifiedBy>Adauto Matos</cp:lastModifiedBy>
  <cp:revision>1</cp:revision>
  <dcterms:created xsi:type="dcterms:W3CDTF">2021-05-17T21:26:36Z</dcterms:created>
  <dcterms:modified xsi:type="dcterms:W3CDTF">2021-05-17T21:28:21Z</dcterms:modified>
</cp:coreProperties>
</file>