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D60F0-23C4-4764-B4F1-93CC0EE9E589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4B55-CB9C-4626-98D2-CABC4513F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8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_XREF_739382528:990121728|tw:/bible.*?id=59.4.15|verse:44.18.21|modid:ARC%20(Corrigida)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baseline="30000" dirty="0" smtClean="0"/>
              <a:t>19 </a:t>
            </a:r>
            <a:r>
              <a:rPr lang="pt-BR" sz="1200" dirty="0" smtClean="0"/>
              <a:t>E chegou a Éfeso e deixou-os ali; mas ele, entrando </a:t>
            </a:r>
          </a:p>
          <a:p>
            <a:r>
              <a:rPr lang="pt-BR" sz="1200" dirty="0" smtClean="0"/>
              <a:t>na sinagoga, disputava com os judeus. </a:t>
            </a:r>
          </a:p>
          <a:p>
            <a:r>
              <a:rPr lang="pt-BR" sz="1200" b="1" baseline="30000" dirty="0" smtClean="0"/>
              <a:t>20 </a:t>
            </a:r>
            <a:r>
              <a:rPr lang="pt-BR" sz="1200" dirty="0" smtClean="0"/>
              <a:t>E, rogando-lhe eles que ficasse por mais algum </a:t>
            </a:r>
          </a:p>
          <a:p>
            <a:r>
              <a:rPr lang="pt-BR" sz="1200" dirty="0" smtClean="0"/>
              <a:t>tempo, não conveio nisso. </a:t>
            </a:r>
          </a:p>
          <a:p>
            <a:r>
              <a:rPr lang="pt-BR" sz="1200" b="1" baseline="30000" dirty="0" smtClean="0"/>
              <a:t>21 </a:t>
            </a:r>
            <a:r>
              <a:rPr lang="pt-BR" sz="1200" dirty="0" smtClean="0"/>
              <a:t>Antes, se despediu deles, dizendo: Querendo Deus, outra vez voltarei a vós. E partiu de Éfeso.  </a:t>
            </a:r>
            <a:endParaRPr lang="pt-BR" sz="1200" dirty="0" smtClean="0">
              <a:hlinkClick r:id="rId3"/>
            </a:endParaRPr>
          </a:p>
          <a:p>
            <a:endParaRPr lang="pt-BR" sz="1200" b="1" baseline="30000" dirty="0" smtClean="0"/>
          </a:p>
          <a:p>
            <a:r>
              <a:rPr lang="pt-BR" sz="1200" b="1" baseline="30000" dirty="0" smtClean="0"/>
              <a:t>22 </a:t>
            </a:r>
            <a:r>
              <a:rPr lang="pt-BR" sz="1200" dirty="0" smtClean="0"/>
              <a:t>E, chegando a </a:t>
            </a:r>
            <a:r>
              <a:rPr lang="pt-BR" sz="1200" dirty="0" err="1" smtClean="0"/>
              <a:t>Cesaréia</a:t>
            </a:r>
            <a:r>
              <a:rPr lang="pt-BR" sz="1200" dirty="0" smtClean="0"/>
              <a:t>, subiu a Jerusalém e, saudando a igreja, desceu a </a:t>
            </a:r>
            <a:r>
              <a:rPr lang="pt-BR" sz="1200" dirty="0" err="1" smtClean="0"/>
              <a:t>Antioquia</a:t>
            </a:r>
            <a:r>
              <a:rPr lang="pt-BR" sz="1200" dirty="0" smtClean="0"/>
              <a:t>.</a:t>
            </a:r>
            <a:endParaRPr lang="pt-BR" sz="1200" b="1" dirty="0" smtClean="0">
              <a:solidFill>
                <a:schemeClr val="accent2"/>
              </a:solidFill>
            </a:endParaRPr>
          </a:p>
          <a:p>
            <a:endParaRPr lang="pt-BR" sz="1200" b="1" dirty="0" smtClean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7399-04A9-4736-9FB4-C1B6BD4DAC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5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56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7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28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17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2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7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4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769-BAAB-4908-9157-1BA20A199BF8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74BC-66D0-4013-85EC-AB24E046D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7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0/4-6+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1/1-3+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1/15-20+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tw://bible.*?id=44.21.17-44.21.26|_AUTODETECT_|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19/1+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0/1,2+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0/1,2+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75"/>
            <a:ext cx="9144000" cy="513095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9512" y="4027617"/>
            <a:ext cx="6264696" cy="2808312"/>
          </a:xfrm>
          <a:prstGeom prst="round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 acompanhou-o, até à Ásia, </a:t>
            </a:r>
            <a:r>
              <a:rPr lang="pt-BR" sz="2000" b="1" dirty="0" err="1"/>
              <a:t>Sópater</a:t>
            </a:r>
            <a:r>
              <a:rPr lang="pt-BR" sz="2000" b="1" dirty="0"/>
              <a:t>, de </a:t>
            </a:r>
            <a:r>
              <a:rPr lang="pt-BR" sz="2000" b="1" dirty="0" err="1"/>
              <a:t>Beréia</a:t>
            </a:r>
            <a:r>
              <a:rPr lang="pt-BR" sz="2000" b="1" dirty="0"/>
              <a:t>, e, dos de </a:t>
            </a:r>
            <a:r>
              <a:rPr lang="pt-BR" sz="2000" b="1" dirty="0" err="1"/>
              <a:t>Tessalônica</a:t>
            </a:r>
            <a:r>
              <a:rPr lang="pt-BR" sz="2000" b="1" dirty="0"/>
              <a:t>, Aristarco, e Segundo, e Gaio de </a:t>
            </a:r>
            <a:r>
              <a:rPr lang="pt-BR" sz="2000" b="1" dirty="0" err="1"/>
              <a:t>Derbe</a:t>
            </a:r>
            <a:r>
              <a:rPr lang="pt-BR" sz="2000" b="1" dirty="0"/>
              <a:t>, e Timóteo, e, dos da Ásia, </a:t>
            </a:r>
            <a:r>
              <a:rPr lang="pt-BR" sz="2000" b="1" dirty="0" err="1"/>
              <a:t>Tíquico</a:t>
            </a:r>
            <a:r>
              <a:rPr lang="pt-BR" sz="2000" b="1" dirty="0"/>
              <a:t> e </a:t>
            </a:r>
            <a:r>
              <a:rPr lang="pt-BR" sz="2000" b="1" dirty="0" err="1"/>
              <a:t>Trófimo</a:t>
            </a:r>
            <a:r>
              <a:rPr lang="pt-BR" sz="2000" b="1" dirty="0"/>
              <a:t>.</a:t>
            </a:r>
            <a:br>
              <a:rPr lang="pt-BR" sz="2000" b="1" dirty="0"/>
            </a:br>
            <a:r>
              <a:rPr lang="pt-BR" sz="2000" b="1" dirty="0"/>
              <a:t>Estes, indo adiante, nos esperaram em </a:t>
            </a:r>
            <a:r>
              <a:rPr lang="pt-BR" sz="2000" b="1" dirty="0" err="1"/>
              <a:t>Trôade</a:t>
            </a:r>
            <a:r>
              <a:rPr lang="pt-BR" sz="2000" b="1" dirty="0"/>
              <a:t>.</a:t>
            </a:r>
            <a:br>
              <a:rPr lang="pt-BR" sz="2000" b="1" dirty="0"/>
            </a:br>
            <a:r>
              <a:rPr lang="pt-BR" sz="2000" b="1" dirty="0"/>
              <a:t>E, depois dos dias dos pães ázimos, navegamos de </a:t>
            </a:r>
            <a:r>
              <a:rPr lang="pt-BR" sz="2000" b="1" dirty="0" err="1"/>
              <a:t>Filipos</a:t>
            </a:r>
            <a:r>
              <a:rPr lang="pt-BR" sz="2000" b="1" dirty="0"/>
              <a:t>, e em cinco dias fomos ter com eles a </a:t>
            </a:r>
            <a:r>
              <a:rPr lang="pt-BR" sz="2000" b="1" dirty="0" err="1"/>
              <a:t>Trôade</a:t>
            </a:r>
            <a:r>
              <a:rPr lang="pt-BR" sz="2000" b="1" dirty="0"/>
              <a:t>, onde estivemos sete dias</a:t>
            </a:r>
            <a:r>
              <a:rPr lang="pt-BR" sz="2000" b="1" dirty="0" smtClean="0"/>
              <a:t>.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hlinkClick r:id="rId3"/>
              </a:rPr>
              <a:t>Atos 20:4-6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629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010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512" y="4027617"/>
            <a:ext cx="8784976" cy="2808312"/>
          </a:xfrm>
          <a:prstGeom prst="round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Nós, porém, subindo ao navio, navegamos até </a:t>
            </a:r>
            <a:r>
              <a:rPr lang="pt-BR" sz="2000" b="1" dirty="0" err="1"/>
              <a:t>Assôs</a:t>
            </a:r>
            <a:r>
              <a:rPr lang="pt-BR" sz="2000" b="1" dirty="0"/>
              <a:t>, onde devíamos receber a Paulo, porque assim o ordenara, indo ele por terra.</a:t>
            </a:r>
          </a:p>
          <a:p>
            <a:pPr algn="ctr"/>
            <a:r>
              <a:rPr lang="pt-BR" sz="2000" b="1" dirty="0"/>
              <a:t>E, logo que se ajuntou conosco em </a:t>
            </a:r>
            <a:r>
              <a:rPr lang="pt-BR" sz="2000" b="1" dirty="0" err="1"/>
              <a:t>Assôs</a:t>
            </a:r>
            <a:r>
              <a:rPr lang="pt-BR" sz="2000" b="1" dirty="0"/>
              <a:t>, o recebemos, e fomos a </a:t>
            </a:r>
            <a:r>
              <a:rPr lang="pt-BR" sz="2000" b="1" dirty="0" err="1"/>
              <a:t>Mitilene</a:t>
            </a:r>
            <a:r>
              <a:rPr lang="pt-BR" sz="2000" b="1" dirty="0"/>
              <a:t>.</a:t>
            </a:r>
          </a:p>
          <a:p>
            <a:pPr algn="ctr"/>
            <a:r>
              <a:rPr lang="pt-BR" sz="2000" b="1" dirty="0"/>
              <a:t>E, navegando dali, chegamos no dia seguinte defronte de </a:t>
            </a:r>
            <a:r>
              <a:rPr lang="pt-BR" sz="2000" b="1" dirty="0" err="1"/>
              <a:t>Quios</a:t>
            </a:r>
            <a:r>
              <a:rPr lang="pt-BR" sz="2000" b="1" dirty="0"/>
              <a:t>, e no outro aportamos a </a:t>
            </a:r>
            <a:r>
              <a:rPr lang="pt-BR" sz="2000" b="1" dirty="0" err="1"/>
              <a:t>Samos</a:t>
            </a:r>
            <a:r>
              <a:rPr lang="pt-BR" sz="2000" b="1" dirty="0"/>
              <a:t> e, ficando em </a:t>
            </a:r>
            <a:r>
              <a:rPr lang="pt-BR" sz="2000" b="1" dirty="0" err="1"/>
              <a:t>Trogílio</a:t>
            </a:r>
            <a:r>
              <a:rPr lang="pt-BR" sz="2000" b="1" dirty="0"/>
              <a:t>, chegamos no dia seguinte a Mileto.</a:t>
            </a:r>
          </a:p>
          <a:p>
            <a:pPr algn="ctr"/>
            <a:r>
              <a:rPr lang="pt-BR" sz="2000" b="1" dirty="0"/>
              <a:t>Porque já Paulo tinha determinado passar ao largo de Éfeso, para não gastar tempo na Ásia. Apressava-se, pois, para estar, se lhe fosse possível, em Jerusalém no dia de Pentecostes</a:t>
            </a:r>
            <a:r>
              <a:rPr lang="pt-BR" sz="2000" b="1" dirty="0" smtClean="0"/>
              <a:t>.</a:t>
            </a:r>
            <a:endParaRPr lang="pt-BR" sz="2000" b="1" dirty="0"/>
          </a:p>
          <a:p>
            <a:pPr algn="ctr"/>
            <a:r>
              <a:rPr lang="pt-BR" sz="2000" b="1" dirty="0"/>
              <a:t>Atos 20:13-16</a:t>
            </a:r>
          </a:p>
        </p:txBody>
      </p:sp>
    </p:spTree>
    <p:extLst>
      <p:ext uri="{BB962C8B-B14F-4D97-AF65-F5344CB8AC3E}">
        <p14:creationId xmlns:p14="http://schemas.microsoft.com/office/powerpoint/2010/main" val="12801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0" y="4437112"/>
            <a:ext cx="5076056" cy="2434580"/>
          </a:xfrm>
          <a:prstGeom prst="round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E </a:t>
            </a:r>
            <a:r>
              <a:rPr lang="pt-BR" sz="1600" dirty="0"/>
              <a:t>aconteceu que, separando-nos deles, navegamos e fomos correndo caminho direito, e chegamos a Cós, e no dia seguinte a Rodes, de onde passamos a </a:t>
            </a:r>
            <a:r>
              <a:rPr lang="pt-BR" sz="1600" dirty="0" err="1"/>
              <a:t>Pátara</a:t>
            </a:r>
            <a:r>
              <a:rPr lang="pt-BR" sz="1600" dirty="0"/>
              <a:t>.</a:t>
            </a:r>
            <a:br>
              <a:rPr lang="pt-BR" sz="1600" dirty="0"/>
            </a:br>
            <a:r>
              <a:rPr lang="pt-BR" sz="1600" dirty="0"/>
              <a:t>E, achando um navio, que ia para a Fenícia, embarcamos nele, e partimos.</a:t>
            </a:r>
            <a:br>
              <a:rPr lang="pt-BR" sz="1600" dirty="0"/>
            </a:br>
            <a:r>
              <a:rPr lang="pt-BR" sz="1600" dirty="0"/>
              <a:t>E, indo já à vista de Chipre, deixando-a à esquerda, navegamos para a Síria e chegamos a Tiro; porque o navio havia de ser descarregado ali</a:t>
            </a:r>
            <a:r>
              <a:rPr lang="pt-BR" sz="1600" dirty="0" smtClean="0"/>
              <a:t>.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>
                <a:hlinkClick r:id="rId3"/>
              </a:rPr>
              <a:t>Atos 21:1-3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0598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44"/>
            <a:ext cx="9144000" cy="62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7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45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PAULO EM JERUSALÉM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900" y="3284984"/>
            <a:ext cx="5942051" cy="3502907"/>
          </a:xfrm>
          <a:prstGeom prst="rect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FF00"/>
                </a:solidFill>
              </a:rPr>
              <a:t>E depois daqueles dias, havendo feito os nossos preparativos, subimos a Jerusalém.</a:t>
            </a:r>
            <a:br>
              <a:rPr lang="pt-BR" sz="1600" b="1" dirty="0">
                <a:solidFill>
                  <a:srgbClr val="FFFF00"/>
                </a:solidFill>
              </a:rPr>
            </a:br>
            <a:r>
              <a:rPr lang="pt-BR" sz="1600" b="1" dirty="0">
                <a:solidFill>
                  <a:srgbClr val="FFFF00"/>
                </a:solidFill>
              </a:rPr>
              <a:t>E foram também conosco alguns discípulos de </a:t>
            </a:r>
            <a:r>
              <a:rPr lang="pt-BR" sz="1600" b="1" dirty="0" err="1">
                <a:solidFill>
                  <a:srgbClr val="FFFF00"/>
                </a:solidFill>
              </a:rPr>
              <a:t>Cesaréia</a:t>
            </a:r>
            <a:r>
              <a:rPr lang="pt-BR" sz="1600" b="1" dirty="0">
                <a:solidFill>
                  <a:srgbClr val="FFFF00"/>
                </a:solidFill>
              </a:rPr>
              <a:t>, levando consigo um certo </a:t>
            </a:r>
            <a:r>
              <a:rPr lang="pt-BR" sz="1600" b="1" dirty="0" err="1">
                <a:solidFill>
                  <a:srgbClr val="FFFF00"/>
                </a:solidFill>
              </a:rPr>
              <a:t>Mnasom</a:t>
            </a:r>
            <a:r>
              <a:rPr lang="pt-BR" sz="1600" b="1" dirty="0">
                <a:solidFill>
                  <a:srgbClr val="FFFF00"/>
                </a:solidFill>
              </a:rPr>
              <a:t>, </a:t>
            </a:r>
            <a:r>
              <a:rPr lang="pt-BR" sz="1600" b="1" dirty="0" err="1">
                <a:solidFill>
                  <a:srgbClr val="FFFF00"/>
                </a:solidFill>
              </a:rPr>
              <a:t>chíprio</a:t>
            </a:r>
            <a:r>
              <a:rPr lang="pt-BR" sz="1600" b="1" dirty="0">
                <a:solidFill>
                  <a:srgbClr val="FFFF00"/>
                </a:solidFill>
              </a:rPr>
              <a:t>, discípulo antigo, com quem havíamos de hospedar-nos.</a:t>
            </a:r>
            <a:br>
              <a:rPr lang="pt-BR" sz="1600" b="1" dirty="0">
                <a:solidFill>
                  <a:srgbClr val="FFFF00"/>
                </a:solidFill>
              </a:rPr>
            </a:br>
            <a:r>
              <a:rPr lang="pt-BR" sz="1600" b="1" dirty="0">
                <a:solidFill>
                  <a:srgbClr val="FFFF00"/>
                </a:solidFill>
              </a:rPr>
              <a:t>E, logo que chegamos a Jerusalém, os irmãos nos receberam de muito boa vontade.</a:t>
            </a:r>
            <a:br>
              <a:rPr lang="pt-BR" sz="1600" b="1" dirty="0">
                <a:solidFill>
                  <a:srgbClr val="FFFF00"/>
                </a:solidFill>
              </a:rPr>
            </a:br>
            <a:r>
              <a:rPr lang="pt-BR" sz="1600" b="1" dirty="0">
                <a:solidFill>
                  <a:srgbClr val="FFFF00"/>
                </a:solidFill>
              </a:rPr>
              <a:t>E no dia seguinte, Paulo entrou conosco em casa de Tiago, e todos os anciãos vieram ali.</a:t>
            </a:r>
            <a:br>
              <a:rPr lang="pt-BR" sz="1600" b="1" dirty="0">
                <a:solidFill>
                  <a:srgbClr val="FFFF00"/>
                </a:solidFill>
              </a:rPr>
            </a:br>
            <a:r>
              <a:rPr lang="pt-BR" sz="1600" b="1" dirty="0">
                <a:solidFill>
                  <a:srgbClr val="FFFF00"/>
                </a:solidFill>
              </a:rPr>
              <a:t>E, havendo-os saudado, contou-lhes por miúdo o que por seu ministério Deus fizera entre os gentios.</a:t>
            </a:r>
            <a:br>
              <a:rPr lang="pt-BR" sz="1600" b="1" dirty="0">
                <a:solidFill>
                  <a:srgbClr val="FFFF00"/>
                </a:solidFill>
              </a:rPr>
            </a:br>
            <a:r>
              <a:rPr lang="pt-BR" sz="1600" b="1" dirty="0">
                <a:solidFill>
                  <a:srgbClr val="FFFF00"/>
                </a:solidFill>
              </a:rPr>
              <a:t>E, ouvindo-o eles, glorificaram ao Senhor, e disseram-lhe: Bem vês, irmão, quantos milhares de judeus há que </a:t>
            </a:r>
            <a:r>
              <a:rPr lang="pt-BR" sz="1600" b="1" dirty="0" err="1">
                <a:solidFill>
                  <a:srgbClr val="FFFF00"/>
                </a:solidFill>
              </a:rPr>
              <a:t>crêem</a:t>
            </a:r>
            <a:r>
              <a:rPr lang="pt-BR" sz="1600" b="1" dirty="0">
                <a:solidFill>
                  <a:srgbClr val="FFFF00"/>
                </a:solidFill>
              </a:rPr>
              <a:t>, e todos são zeladores da </a:t>
            </a:r>
            <a:r>
              <a:rPr lang="pt-BR" sz="1600" b="1" dirty="0" smtClean="0">
                <a:solidFill>
                  <a:srgbClr val="FFFF00"/>
                </a:solidFill>
              </a:rPr>
              <a:t>lei. </a:t>
            </a:r>
            <a:r>
              <a:rPr lang="pt-BR" sz="1600" dirty="0" smtClean="0">
                <a:hlinkClick r:id="rId3"/>
              </a:rPr>
              <a:t>Atos </a:t>
            </a:r>
            <a:r>
              <a:rPr lang="pt-BR" sz="1600" dirty="0">
                <a:hlinkClick r:id="rId3"/>
              </a:rPr>
              <a:t>21:15-20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062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13992" y="692696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PAULO EM JERUSALÉM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0" y="1211052"/>
            <a:ext cx="9144000" cy="5646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hlinkClick r:id="rId2"/>
              </a:rPr>
              <a:t>Atos 21:17-26</a:t>
            </a:r>
          </a:p>
          <a:p>
            <a:endParaRPr lang="pt-BR" sz="2400" dirty="0"/>
          </a:p>
          <a:p>
            <a:r>
              <a:rPr lang="pt-BR" sz="2400" b="1" dirty="0" smtClean="0">
                <a:solidFill>
                  <a:srgbClr val="002060"/>
                </a:solidFill>
              </a:rPr>
              <a:t>“Quando </a:t>
            </a:r>
            <a:r>
              <a:rPr lang="pt-BR" sz="2400" b="1" dirty="0">
                <a:solidFill>
                  <a:srgbClr val="002060"/>
                </a:solidFill>
              </a:rPr>
              <a:t>Paulo chegou a Jerusalém, a Igreja se encontrou com um problema.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</a:p>
          <a:p>
            <a:endParaRPr lang="pt-BR" sz="2400" dirty="0"/>
          </a:p>
          <a:p>
            <a:r>
              <a:rPr lang="pt-BR" sz="2400" dirty="0"/>
              <a:t>Os líderes o aceitavam e viam a mão de Deus em seu obra; 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002060"/>
                </a:solidFill>
              </a:rPr>
              <a:t>mas existiam rumores de que tinha animado os judeus </a:t>
            </a:r>
            <a:r>
              <a:rPr lang="pt-BR" sz="2400" b="1" dirty="0">
                <a:solidFill>
                  <a:srgbClr val="002060"/>
                </a:solidFill>
              </a:rPr>
              <a:t>a que traírem sua fé</a:t>
            </a:r>
            <a:r>
              <a:rPr lang="pt-BR" sz="2400" dirty="0">
                <a:solidFill>
                  <a:srgbClr val="002060"/>
                </a:solidFill>
              </a:rPr>
              <a:t> e seus </a:t>
            </a:r>
            <a:r>
              <a:rPr lang="pt-BR" sz="2400" b="1" dirty="0">
                <a:solidFill>
                  <a:srgbClr val="002060"/>
                </a:solidFill>
              </a:rPr>
              <a:t>costumes ancestrais. </a:t>
            </a:r>
          </a:p>
          <a:p>
            <a:endParaRPr lang="pt-BR" sz="2400" dirty="0"/>
          </a:p>
          <a:p>
            <a:r>
              <a:rPr lang="pt-BR" sz="2400" dirty="0"/>
              <a:t>Paulo nunca tinha feito isto.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002060"/>
                </a:solidFill>
              </a:rPr>
              <a:t>Na verdade, tinha insistido em que a Lei judia era inaplicável aos gentios, </a:t>
            </a:r>
            <a:r>
              <a:rPr lang="pt-BR" sz="2400" b="1" dirty="0">
                <a:solidFill>
                  <a:srgbClr val="002060"/>
                </a:solidFill>
              </a:rPr>
              <a:t>mas jamais tentou apartar os judeus dos costumes de seus pais.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440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PAULO EM JERUSALÉM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211052"/>
            <a:ext cx="9144000" cy="5646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Os líderes viram uma forma em que Paulo podia garantir a ortodoxia de sua própria fé e conduta.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2060"/>
                </a:solidFill>
              </a:rPr>
              <a:t>Quatro homens</a:t>
            </a:r>
            <a:r>
              <a:rPr lang="pt-BR" sz="2400" dirty="0">
                <a:solidFill>
                  <a:srgbClr val="002060"/>
                </a:solidFill>
              </a:rPr>
              <a:t> estavam por tomar o </a:t>
            </a:r>
            <a:r>
              <a:rPr lang="pt-BR" sz="2400" b="1" dirty="0">
                <a:solidFill>
                  <a:srgbClr val="002060"/>
                </a:solidFill>
              </a:rPr>
              <a:t>voto de </a:t>
            </a:r>
            <a:r>
              <a:rPr lang="pt-BR" sz="2400" b="1" dirty="0" err="1">
                <a:solidFill>
                  <a:srgbClr val="002060"/>
                </a:solidFill>
              </a:rPr>
              <a:t>nazireado</a:t>
            </a:r>
            <a:r>
              <a:rPr lang="pt-BR" sz="2400" b="1" dirty="0">
                <a:solidFill>
                  <a:srgbClr val="002060"/>
                </a:solidFill>
              </a:rPr>
              <a:t>,</a:t>
            </a:r>
            <a:r>
              <a:rPr lang="pt-BR" sz="2400" dirty="0">
                <a:solidFill>
                  <a:srgbClr val="FFFF00"/>
                </a:solidFill>
              </a:rPr>
              <a:t> voto que se </a:t>
            </a:r>
            <a:r>
              <a:rPr lang="pt-BR" sz="2400" b="1" dirty="0">
                <a:solidFill>
                  <a:srgbClr val="FFFF00"/>
                </a:solidFill>
              </a:rPr>
              <a:t>fazia em gratidão por alguma graça especial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002060"/>
                </a:solidFill>
              </a:rPr>
              <a:t>recebida de Deus</a:t>
            </a:r>
            <a:r>
              <a:rPr lang="pt-BR" sz="2400" dirty="0">
                <a:solidFill>
                  <a:srgbClr val="002060"/>
                </a:solidFill>
              </a:rPr>
              <a:t> ou por ter sido libertos de algo, por </a:t>
            </a:r>
            <a:r>
              <a:rPr lang="pt-BR" sz="2400" b="1" dirty="0">
                <a:solidFill>
                  <a:srgbClr val="002060"/>
                </a:solidFill>
              </a:rPr>
              <a:t>exemplo uma doença.</a:t>
            </a:r>
          </a:p>
          <a:p>
            <a:endParaRPr lang="pt-BR" sz="2400" dirty="0"/>
          </a:p>
          <a:p>
            <a:r>
              <a:rPr lang="pt-BR" sz="2400" b="1" dirty="0"/>
              <a:t>Implicava a abstinência de </a:t>
            </a:r>
            <a:r>
              <a:rPr lang="pt-BR" sz="2400" b="1" dirty="0">
                <a:solidFill>
                  <a:srgbClr val="FFFF00"/>
                </a:solidFill>
              </a:rPr>
              <a:t>carne e vinho </a:t>
            </a:r>
            <a:r>
              <a:rPr lang="pt-BR" sz="2400" b="1" dirty="0"/>
              <a:t>por </a:t>
            </a:r>
            <a:r>
              <a:rPr lang="pt-BR" sz="2400" b="1" dirty="0">
                <a:solidFill>
                  <a:srgbClr val="FF0000"/>
                </a:solidFill>
              </a:rPr>
              <a:t>trinta dias</a:t>
            </a:r>
            <a:r>
              <a:rPr lang="pt-BR" sz="2400" b="1" dirty="0"/>
              <a:t>,</a:t>
            </a:r>
            <a:r>
              <a:rPr lang="pt-BR" sz="2400" dirty="0"/>
              <a:t> durante os quais se </a:t>
            </a:r>
            <a:r>
              <a:rPr lang="pt-BR" sz="2400" b="1" dirty="0"/>
              <a:t>deixava crescer o cabelo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2060"/>
                </a:solidFill>
              </a:rPr>
              <a:t>Parece que às vezes ao menos os últimos </a:t>
            </a:r>
            <a:r>
              <a:rPr lang="pt-BR" sz="2400" b="1" dirty="0">
                <a:solidFill>
                  <a:srgbClr val="FFFF00"/>
                </a:solidFill>
              </a:rPr>
              <a:t>sete dias </a:t>
            </a:r>
            <a:r>
              <a:rPr lang="pt-BR" sz="2400" b="1" dirty="0">
                <a:solidFill>
                  <a:srgbClr val="002060"/>
                </a:solidFill>
              </a:rPr>
              <a:t>tinham que passar-se dentro dos átrios do Templo</a:t>
            </a:r>
            <a:r>
              <a:rPr lang="pt-BR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57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PAULO EM JERUSALÉM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Ao finalizar este prazo deviam fazer-se certas ofertas: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um cordeiro de um ano de idade para a purificação dos pecados, </a:t>
            </a:r>
          </a:p>
          <a:p>
            <a:endParaRPr lang="pt-BR" sz="2400" dirty="0"/>
          </a:p>
          <a:p>
            <a:r>
              <a:rPr lang="pt-BR" sz="2400" b="1" dirty="0"/>
              <a:t>um carneiro como oferta de paz</a:t>
            </a:r>
            <a:r>
              <a:rPr lang="pt-BR" sz="2400" dirty="0"/>
              <a:t>,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uma cesta de pão </a:t>
            </a:r>
            <a:r>
              <a:rPr lang="pt-BR" sz="2400" b="1" dirty="0" err="1">
                <a:solidFill>
                  <a:srgbClr val="FFFF00"/>
                </a:solidFill>
              </a:rPr>
              <a:t>asmo</a:t>
            </a:r>
            <a:r>
              <a:rPr lang="pt-BR" sz="2400" b="1" dirty="0">
                <a:solidFill>
                  <a:srgbClr val="FFFF00"/>
                </a:solidFill>
              </a:rPr>
              <a:t>,</a:t>
            </a:r>
          </a:p>
          <a:p>
            <a:endParaRPr lang="pt-BR" sz="2400" dirty="0"/>
          </a:p>
          <a:p>
            <a:r>
              <a:rPr lang="pt-BR" sz="2400" b="1" dirty="0"/>
              <a:t>tortas de farinha fina misturada com azeite,</a:t>
            </a:r>
            <a:r>
              <a:rPr lang="pt-BR" sz="2400" dirty="0"/>
              <a:t>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e uma oferta de carne e outra de bebida. </a:t>
            </a:r>
          </a:p>
          <a:p>
            <a:endParaRPr lang="pt-BR" sz="2400" dirty="0"/>
          </a:p>
          <a:p>
            <a:r>
              <a:rPr lang="pt-BR" sz="2400" b="1" dirty="0"/>
              <a:t>Finalmente era cortado o cabelo e queimado</a:t>
            </a:r>
            <a:r>
              <a:rPr lang="pt-BR" sz="2400" dirty="0"/>
              <a:t> no altar com o sacrifício.</a:t>
            </a:r>
          </a:p>
        </p:txBody>
      </p:sp>
    </p:spTree>
    <p:extLst>
      <p:ext uri="{BB962C8B-B14F-4D97-AF65-F5344CB8AC3E}">
        <p14:creationId xmlns:p14="http://schemas.microsoft.com/office/powerpoint/2010/main" val="25615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PAULO EM JERUSALÉM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É evidente que este assunto era custoso. 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FF00"/>
                </a:solidFill>
              </a:rPr>
              <a:t>Era preciso deixar de trabalhar, e comprar todos os elementos para o sacrifício. </a:t>
            </a:r>
          </a:p>
          <a:p>
            <a:endParaRPr lang="pt-BR" sz="2400" dirty="0"/>
          </a:p>
          <a:p>
            <a:r>
              <a:rPr lang="pt-BR" sz="2400" dirty="0"/>
              <a:t>Estava muito fora do alcance de alguns que quisessem fazê-lo.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Portanto as pessoas enriquecidas consideravam que era um ato de piedade custear a alguém os gastos que ocasionava o voto. </a:t>
            </a:r>
          </a:p>
          <a:p>
            <a:endParaRPr lang="pt-BR" sz="2400" b="1" dirty="0"/>
          </a:p>
          <a:p>
            <a:r>
              <a:rPr lang="pt-BR" sz="2400" b="1" dirty="0"/>
              <a:t>Pediu a Paulo que fizesse justamente este último,</a:t>
            </a:r>
            <a:r>
              <a:rPr lang="pt-BR" sz="2400" dirty="0"/>
              <a:t> ou seja lhes </a:t>
            </a:r>
            <a:r>
              <a:rPr lang="pt-BR" sz="2400" b="1" dirty="0"/>
              <a:t>custear os gastos da promessa a estes quatro homens,</a:t>
            </a:r>
            <a:r>
              <a:rPr lang="pt-BR" sz="2400" dirty="0"/>
              <a:t> e ele aceitou. 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FF00"/>
                </a:solidFill>
              </a:rPr>
              <a:t>Ao fazê-lo podia demonstrar perante todos que ele observava a Lei.</a:t>
            </a:r>
          </a:p>
        </p:txBody>
      </p:sp>
    </p:spTree>
    <p:extLst>
      <p:ext uri="{BB962C8B-B14F-4D97-AF65-F5344CB8AC3E}">
        <p14:creationId xmlns:p14="http://schemas.microsoft.com/office/powerpoint/2010/main" val="3706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2.4 – </a:t>
            </a:r>
            <a:r>
              <a:rPr lang="pt-BR" sz="2400" b="1" dirty="0"/>
              <a:t>PAULO EM JERUSALÉM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b="1" dirty="0" smtClean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i="1" dirty="0" smtClean="0"/>
          </a:p>
          <a:p>
            <a:r>
              <a:rPr lang="pt-BR" sz="2400" b="1" i="1" dirty="0" smtClean="0"/>
              <a:t>Para </a:t>
            </a:r>
            <a:r>
              <a:rPr lang="pt-BR" sz="2400" b="1" i="1" dirty="0"/>
              <a:t>que Paulo</a:t>
            </a:r>
            <a:r>
              <a:rPr lang="pt-BR" sz="2400" b="1" dirty="0"/>
              <a:t> se deslocasse de Jerusalém para </a:t>
            </a:r>
            <a:r>
              <a:rPr lang="pt-BR" sz="2400" b="1" dirty="0" err="1"/>
              <a:t>Cesareia</a:t>
            </a:r>
            <a:r>
              <a:rPr lang="pt-BR" sz="2400" b="1" dirty="0"/>
              <a:t> em segurança, uma escolta armada de 470 homens foi dispensada para protegê-lo no </a:t>
            </a:r>
            <a:r>
              <a:rPr lang="pt-BR" sz="2400" b="1" dirty="0" smtClean="0"/>
              <a:t>trajeto.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LOGO É LEVADO PARA CESAREIA (ATOS 23:12-34</a:t>
            </a:r>
            <a:r>
              <a:rPr lang="pt-BR" sz="2400" b="1" dirty="0" smtClean="0">
                <a:solidFill>
                  <a:srgbClr val="002060"/>
                </a:solidFill>
              </a:rPr>
              <a:t>).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FFFF00"/>
                </a:solidFill>
              </a:rPr>
              <a:t>Em </a:t>
            </a:r>
            <a:r>
              <a:rPr lang="pt-BR" sz="2400" b="1" dirty="0" err="1" smtClean="0">
                <a:solidFill>
                  <a:srgbClr val="FFFF00"/>
                </a:solidFill>
              </a:rPr>
              <a:t>Cesareia</a:t>
            </a:r>
            <a:r>
              <a:rPr lang="pt-BR" sz="2400" b="1" dirty="0" smtClean="0">
                <a:solidFill>
                  <a:srgbClr val="FFFF00"/>
                </a:solidFill>
              </a:rPr>
              <a:t>, </a:t>
            </a:r>
            <a:r>
              <a:rPr lang="pt-BR" sz="2400" b="1" dirty="0"/>
              <a:t>Paulo apresentou-se às principais autoridades de então</a:t>
            </a:r>
            <a:r>
              <a:rPr lang="pt-BR" sz="2400" b="1" dirty="0">
                <a:solidFill>
                  <a:srgbClr val="002060"/>
                </a:solidFill>
              </a:rPr>
              <a:t>: Félix, Festo e </a:t>
            </a:r>
            <a:r>
              <a:rPr lang="pt-BR" sz="2400" b="1" dirty="0" err="1" smtClean="0">
                <a:solidFill>
                  <a:srgbClr val="002060"/>
                </a:solidFill>
              </a:rPr>
              <a:t>Agripa</a:t>
            </a:r>
            <a:r>
              <a:rPr lang="pt-BR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FFFF00"/>
                </a:solidFill>
              </a:rPr>
              <a:t>DEPOIS DE ALGUMAS DEFESAS DE PAULO, PAULO DIZ QUE GOSTARIA DE SER JULGADO EM ROMA, POR SER CIDADÃO ROMANO</a:t>
            </a:r>
            <a:r>
              <a:rPr lang="pt-BR" sz="2400" b="1" dirty="0" smtClean="0">
                <a:solidFill>
                  <a:srgbClr val="FFFF00"/>
                </a:solidFill>
              </a:rPr>
              <a:t>.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r>
              <a:rPr lang="pt-BR" sz="2400" b="1" dirty="0" smtClean="0">
                <a:solidFill>
                  <a:srgbClr val="FFFF00"/>
                </a:solidFill>
              </a:rPr>
              <a:t>PAULO FICOU PRESO DOIS ANOS EM CESARÉIA, SENDO APRESENTADO A FELIX, TRAZIDO AO TRIBUNAL MANTEM SUA DECISÃO DE SER JULGADO POR CÉSAR.</a:t>
            </a: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2.5 – VIAGEM DE PAULO A ROMA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2.5 – VIAGEM DE PAULO A ROMA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pt-BR" sz="2000" b="1" dirty="0" smtClean="0">
                <a:solidFill>
                  <a:srgbClr val="FFFF00"/>
                </a:solidFill>
              </a:rPr>
              <a:t>Rumo </a:t>
            </a:r>
            <a:r>
              <a:rPr lang="pt-BR" sz="2000" b="1" dirty="0">
                <a:solidFill>
                  <a:srgbClr val="FFFF00"/>
                </a:solidFill>
              </a:rPr>
              <a:t>à Itália (27.1-44).</a:t>
            </a:r>
            <a:r>
              <a:rPr lang="pt-BR" sz="2000" dirty="0"/>
              <a:t> Havendo apelado para César, Paulo segue, por via marítima, de </a:t>
            </a:r>
            <a:r>
              <a:rPr lang="pt-BR" sz="2000" dirty="0" err="1"/>
              <a:t>Cesareia</a:t>
            </a:r>
            <a:r>
              <a:rPr lang="pt-BR" sz="2000" dirty="0"/>
              <a:t> para Roma. </a:t>
            </a:r>
            <a:r>
              <a:rPr lang="pt-BR" sz="2000" dirty="0">
                <a:solidFill>
                  <a:srgbClr val="002060"/>
                </a:solidFill>
              </a:rPr>
              <a:t>Embarca em um navio em direção à Itália sob a tutela do centurião Júlio e de uma escolta militar, </a:t>
            </a:r>
            <a:r>
              <a:rPr lang="pt-BR" sz="2000" dirty="0"/>
              <a:t>juntamente com alguns presos políticos. </a:t>
            </a:r>
            <a:r>
              <a:rPr lang="pt-BR" sz="2000" dirty="0">
                <a:solidFill>
                  <a:srgbClr val="FFFF00"/>
                </a:solidFill>
              </a:rPr>
              <a:t>Além da presença de Lucas, o médico amado, está presente um amigo de Paulo, cristão macedônio, chamado Aristarco </a:t>
            </a:r>
            <a:r>
              <a:rPr lang="pt-BR" sz="2000" dirty="0"/>
              <a:t>(ver 19.29; 20.4; Cl 4.10; </a:t>
            </a:r>
            <a:r>
              <a:rPr lang="pt-BR" sz="2000" dirty="0" err="1"/>
              <a:t>Fm</a:t>
            </a:r>
            <a:r>
              <a:rPr lang="pt-BR" sz="2000" dirty="0"/>
              <a:t> 24). </a:t>
            </a:r>
            <a:endParaRPr lang="pt-BR" sz="2000" dirty="0" smtClean="0"/>
          </a:p>
          <a:p>
            <a:pPr marL="342900" indent="-342900" algn="ctr">
              <a:buAutoNum type="arabicPeriod"/>
            </a:pPr>
            <a:endParaRPr lang="pt-BR" sz="2000" dirty="0"/>
          </a:p>
          <a:p>
            <a:pPr algn="ctr"/>
            <a:r>
              <a:rPr lang="pt-BR" sz="2000" dirty="0"/>
              <a:t>Diante de todas as dificuldades enfrentadas pelo apóstolo, Deus concedeu-lhe amigos fieis, </a:t>
            </a:r>
            <a:r>
              <a:rPr lang="pt-BR" sz="2000" dirty="0">
                <a:solidFill>
                  <a:srgbClr val="002060"/>
                </a:solidFill>
              </a:rPr>
              <a:t>como diz Provérbios, “na angústia nasce o irmão” </a:t>
            </a:r>
            <a:r>
              <a:rPr lang="pt-BR" sz="2000" dirty="0"/>
              <a:t>(</a:t>
            </a:r>
            <a:r>
              <a:rPr lang="pt-BR" sz="2000" dirty="0" err="1"/>
              <a:t>Pv</a:t>
            </a:r>
            <a:r>
              <a:rPr lang="pt-BR" sz="2000" dirty="0"/>
              <a:t> 17.17; 18.24). Além disto, o centurião também trata o “prisioneiro do Senhor” com humanidade e lhe permite visitar a igreja em </a:t>
            </a:r>
            <a:r>
              <a:rPr lang="pt-BR" sz="2000" dirty="0" err="1"/>
              <a:t>Sidom</a:t>
            </a:r>
            <a:r>
              <a:rPr lang="pt-BR" sz="2000" dirty="0"/>
              <a:t>. </a:t>
            </a:r>
            <a:r>
              <a:rPr lang="pt-BR" sz="2000" dirty="0">
                <a:solidFill>
                  <a:srgbClr val="002060"/>
                </a:solidFill>
              </a:rPr>
              <a:t>Assolado pelos fortes vendavais, o navio segue lentamente até chegar a Mirra, na Lícia. </a:t>
            </a:r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Desta </a:t>
            </a:r>
            <a:r>
              <a:rPr lang="pt-BR" sz="2000" dirty="0">
                <a:solidFill>
                  <a:srgbClr val="002060"/>
                </a:solidFill>
              </a:rPr>
              <a:t>cidade, partem em direção a Itália em um navio procedente de Alexandria. </a:t>
            </a:r>
            <a:r>
              <a:rPr lang="pt-BR" sz="2000" dirty="0"/>
              <a:t>Antecipando-se aos perigos que os surpreenderiam na viagem, Paulo adverte-os, mas em vão. </a:t>
            </a:r>
            <a:r>
              <a:rPr lang="pt-BR" sz="2000" dirty="0">
                <a:solidFill>
                  <a:srgbClr val="002060"/>
                </a:solidFill>
              </a:rPr>
              <a:t>O centurião crê mais no timoneiro do que em Paulo. </a:t>
            </a:r>
            <a:r>
              <a:rPr lang="pt-BR" sz="2000" dirty="0"/>
              <a:t>É assim quando se confia mais na capacidade humana do que na orientação que procede do Senhor: </a:t>
            </a:r>
            <a:r>
              <a:rPr lang="pt-BR" sz="2000" dirty="0">
                <a:solidFill>
                  <a:srgbClr val="002060"/>
                </a:solidFill>
              </a:rPr>
              <a:t>o navio sempre naufraga. Contudo, Paulo assegura aos tripulantes que nenhum deles morrerá.</a:t>
            </a:r>
          </a:p>
        </p:txBody>
      </p:sp>
    </p:spTree>
    <p:extLst>
      <p:ext uri="{BB962C8B-B14F-4D97-AF65-F5344CB8AC3E}">
        <p14:creationId xmlns:p14="http://schemas.microsoft.com/office/powerpoint/2010/main" val="36694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2.5 – VIAGEM DE PAULO A ROMA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2. Paulo em Malta (At 28.1-10).</a:t>
            </a:r>
            <a:r>
              <a:rPr lang="pt-BR" sz="3200" b="1" dirty="0"/>
              <a:t> Na ilha de Malta, ao sul da Sicília, Paulo e os demais foram tratados com extraordinária bondade pelos nativos. </a:t>
            </a:r>
            <a:endParaRPr lang="pt-BR" sz="3200" b="1" dirty="0" smtClean="0"/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2924944"/>
            <a:ext cx="4464496" cy="37444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Nesse local, </a:t>
            </a:r>
            <a:r>
              <a:rPr lang="pt-BR" sz="2400" dirty="0">
                <a:solidFill>
                  <a:srgbClr val="FFFF00"/>
                </a:solidFill>
              </a:rPr>
              <a:t>três episódios </a:t>
            </a:r>
            <a:r>
              <a:rPr lang="pt-BR" sz="2400" dirty="0"/>
              <a:t>milagrosos acontecem: </a:t>
            </a:r>
            <a:r>
              <a:rPr lang="pt-BR" sz="2400" dirty="0">
                <a:solidFill>
                  <a:srgbClr val="FFFF00"/>
                </a:solidFill>
              </a:rPr>
              <a:t>Paulo permaneceu imune após o ataque de uma víbora;</a:t>
            </a:r>
            <a:r>
              <a:rPr lang="pt-BR" sz="2400" dirty="0"/>
              <a:t> a cura do pai de </a:t>
            </a:r>
            <a:r>
              <a:rPr lang="pt-BR" sz="2400" dirty="0" err="1"/>
              <a:t>Públio</a:t>
            </a:r>
            <a:r>
              <a:rPr lang="pt-BR" sz="2400" dirty="0"/>
              <a:t>, magistrado local; e a </a:t>
            </a:r>
            <a:r>
              <a:rPr lang="pt-BR" sz="2400" dirty="0">
                <a:solidFill>
                  <a:srgbClr val="FFFF00"/>
                </a:solidFill>
              </a:rPr>
              <a:t>cura de diversos ilhéus. </a:t>
            </a:r>
            <a:r>
              <a:rPr lang="pt-BR" sz="2400" dirty="0"/>
              <a:t>Nos três eventos, o nome de Jesus foi glorificado e o evangelho anunciado com poder e milagres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03244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3861048"/>
            <a:ext cx="3888432" cy="237626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 </a:t>
            </a:r>
            <a:r>
              <a:rPr lang="pt-BR" sz="2400" b="1" dirty="0"/>
              <a:t>Paulo, tendo passado por todas as regiões superiores, chegou a </a:t>
            </a:r>
            <a:r>
              <a:rPr lang="pt-BR" sz="2400" b="1" dirty="0" smtClean="0"/>
              <a:t>Éfeso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>
                <a:hlinkClick r:id="rId3"/>
              </a:rPr>
              <a:t>Atos 19:1</a:t>
            </a:r>
            <a:endParaRPr lang="pt-BR" sz="2400" b="1" dirty="0"/>
          </a:p>
        </p:txBody>
      </p:sp>
      <p:sp>
        <p:nvSpPr>
          <p:cNvPr id="10" name="Seta para cima 9"/>
          <p:cNvSpPr/>
          <p:nvPr/>
        </p:nvSpPr>
        <p:spPr>
          <a:xfrm>
            <a:off x="3023828" y="3435879"/>
            <a:ext cx="216024" cy="43204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2.6 – FINALMENTE EM ROMA</a:t>
            </a:r>
            <a:endParaRPr lang="pt-BR" sz="24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FF00"/>
                </a:solidFill>
              </a:rPr>
              <a:t>3. Paulo chega a Roma </a:t>
            </a:r>
            <a:r>
              <a:rPr lang="pt-BR" sz="2400" b="1" dirty="0" smtClean="0">
                <a:solidFill>
                  <a:srgbClr val="FFFF00"/>
                </a:solidFill>
              </a:rPr>
              <a:t>(At. </a:t>
            </a:r>
            <a:r>
              <a:rPr lang="pt-BR" sz="2400" b="1" dirty="0">
                <a:solidFill>
                  <a:srgbClr val="FFFF00"/>
                </a:solidFill>
              </a:rPr>
              <a:t>28.11-15). </a:t>
            </a:r>
            <a:r>
              <a:rPr lang="pt-BR" sz="2400" dirty="0"/>
              <a:t>Após </a:t>
            </a:r>
            <a:endParaRPr lang="pt-BR" sz="2400" dirty="0" smtClean="0"/>
          </a:p>
          <a:p>
            <a:r>
              <a:rPr lang="pt-BR" sz="2400" dirty="0" smtClean="0"/>
              <a:t>três </a:t>
            </a:r>
            <a:r>
              <a:rPr lang="pt-BR" sz="2400" dirty="0"/>
              <a:t>meses, Paulo partiu para Roma com </a:t>
            </a:r>
            <a:endParaRPr lang="pt-BR" sz="2400" dirty="0" smtClean="0"/>
          </a:p>
          <a:p>
            <a:r>
              <a:rPr lang="pt-BR" sz="2400" dirty="0" smtClean="0"/>
              <a:t>todos </a:t>
            </a:r>
            <a:r>
              <a:rPr lang="pt-BR" sz="2400" dirty="0"/>
              <a:t>os suprimentos necessários. </a:t>
            </a:r>
            <a:endParaRPr lang="pt-BR" sz="2400" dirty="0" smtClean="0"/>
          </a:p>
          <a:p>
            <a:r>
              <a:rPr lang="pt-BR" sz="2400" dirty="0" smtClean="0"/>
              <a:t>Passou </a:t>
            </a:r>
            <a:r>
              <a:rPr lang="pt-BR" sz="2400" dirty="0"/>
              <a:t>por </a:t>
            </a:r>
            <a:r>
              <a:rPr lang="pt-BR" sz="2400" dirty="0">
                <a:solidFill>
                  <a:srgbClr val="FFFF00"/>
                </a:solidFill>
              </a:rPr>
              <a:t>Siracusa, </a:t>
            </a:r>
            <a:r>
              <a:rPr lang="pt-BR" sz="2400" dirty="0">
                <a:solidFill>
                  <a:srgbClr val="002060"/>
                </a:solidFill>
              </a:rPr>
              <a:t>Régio</a:t>
            </a:r>
            <a:r>
              <a:rPr lang="pt-BR" sz="2400" dirty="0"/>
              <a:t> e </a:t>
            </a:r>
            <a:r>
              <a:rPr lang="pt-BR" sz="2400" dirty="0" err="1">
                <a:solidFill>
                  <a:srgbClr val="FFFF00"/>
                </a:solidFill>
              </a:rPr>
              <a:t>Putéoli</a:t>
            </a:r>
            <a:r>
              <a:rPr lang="pt-BR" sz="2400" dirty="0">
                <a:solidFill>
                  <a:srgbClr val="FFFF00"/>
                </a:solidFill>
              </a:rPr>
              <a:t>. </a:t>
            </a:r>
            <a:endParaRPr lang="pt-BR" sz="2400" dirty="0" smtClean="0">
              <a:solidFill>
                <a:srgbClr val="FFFF00"/>
              </a:solidFill>
            </a:endParaRPr>
          </a:p>
          <a:p>
            <a:r>
              <a:rPr lang="pt-BR" sz="2400" dirty="0" smtClean="0"/>
              <a:t>Nessa </a:t>
            </a:r>
            <a:r>
              <a:rPr lang="pt-BR" sz="2400" dirty="0"/>
              <a:t>cidade italiana, por </a:t>
            </a:r>
            <a:r>
              <a:rPr lang="pt-BR" sz="2400" dirty="0" smtClean="0"/>
              <a:t>solicitação</a:t>
            </a:r>
            <a:endParaRPr lang="pt-BR" sz="2400" dirty="0"/>
          </a:p>
          <a:p>
            <a:r>
              <a:rPr lang="pt-BR" sz="2400" dirty="0" smtClean="0"/>
              <a:t>dos </a:t>
            </a:r>
            <a:r>
              <a:rPr lang="pt-BR" sz="2400" dirty="0"/>
              <a:t>irmãos locais, hospedou-se por sete dias. </a:t>
            </a:r>
            <a:endParaRPr lang="pt-BR" sz="2400" dirty="0" smtClean="0"/>
          </a:p>
          <a:p>
            <a:r>
              <a:rPr lang="pt-BR" sz="2400" dirty="0" smtClean="0"/>
              <a:t>Depois </a:t>
            </a:r>
            <a:r>
              <a:rPr lang="pt-BR" sz="2400" dirty="0"/>
              <a:t>se dirigiu à Praça de </a:t>
            </a:r>
            <a:r>
              <a:rPr lang="pt-BR" sz="2400" dirty="0" err="1"/>
              <a:t>Ápio</a:t>
            </a:r>
            <a:r>
              <a:rPr lang="pt-BR" sz="2400" dirty="0"/>
              <a:t> e às </a:t>
            </a:r>
            <a:endParaRPr lang="pt-BR" sz="2400" dirty="0" smtClean="0"/>
          </a:p>
          <a:p>
            <a:r>
              <a:rPr lang="pt-BR" sz="2400" dirty="0" smtClean="0">
                <a:solidFill>
                  <a:srgbClr val="FFFF00"/>
                </a:solidFill>
              </a:rPr>
              <a:t>Três </a:t>
            </a:r>
            <a:r>
              <a:rPr lang="pt-BR" sz="2400" dirty="0">
                <a:solidFill>
                  <a:srgbClr val="FFFF00"/>
                </a:solidFill>
              </a:rPr>
              <a:t>Vendas </a:t>
            </a:r>
            <a:r>
              <a:rPr lang="pt-BR" sz="2400" dirty="0"/>
              <a:t>para encontra-se com </a:t>
            </a:r>
            <a:r>
              <a:rPr lang="pt-BR" sz="2400" dirty="0" smtClean="0"/>
              <a:t>alguns</a:t>
            </a:r>
          </a:p>
          <a:p>
            <a:r>
              <a:rPr lang="pt-BR" sz="2400" dirty="0" smtClean="0"/>
              <a:t>irmãos </a:t>
            </a:r>
            <a:r>
              <a:rPr lang="pt-BR" sz="2400" dirty="0"/>
              <a:t>procedentes de Roma. Mais uma vez, o encontro com os irmãos ajudou-lhe a recobrar o animo. Solitário, acorrentado e prisioneiro, Paulo encontrava nas palavras dos irmãos a esperança que nutria sua viagem. Paulo chega a </a:t>
            </a:r>
            <a:r>
              <a:rPr lang="pt-BR" sz="2400" dirty="0">
                <a:solidFill>
                  <a:srgbClr val="FFFF00"/>
                </a:solidFill>
              </a:rPr>
              <a:t>Roma</a:t>
            </a:r>
            <a:r>
              <a:rPr lang="pt-BR" sz="2400" dirty="0"/>
              <a:t> que, na época, tinha mais de um</a:t>
            </a:r>
            <a:r>
              <a:rPr lang="pt-BR" sz="2400" dirty="0">
                <a:solidFill>
                  <a:srgbClr val="FFFF00"/>
                </a:solidFill>
              </a:rPr>
              <a:t> milhão </a:t>
            </a:r>
            <a:r>
              <a:rPr lang="pt-BR" sz="2400" dirty="0"/>
              <a:t>de habitantes.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22672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rgbClr val="002060"/>
                </a:solidFill>
              </a:rPr>
              <a:t>Paulo não estava lá por turismo e nem se considerava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 preso, embora estivesse preso. O preso com cidadania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 romana não era tratado como os demais, eles tinha 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privilégios como prisão domiciliar, por exemplo.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/>
              <a:t>Paulo afirma ser um cidadão romano </a:t>
            </a:r>
            <a:endParaRPr lang="pt-BR" sz="2000" dirty="0" smtClean="0"/>
          </a:p>
          <a:p>
            <a:r>
              <a:rPr lang="pt-BR" sz="2000" dirty="0" smtClean="0"/>
              <a:t>(</a:t>
            </a:r>
            <a:r>
              <a:rPr lang="pt-BR" sz="2000" dirty="0"/>
              <a:t>At 16.37,38; 22.25-29; 23.27; 25.10-12). Era comum </a:t>
            </a:r>
            <a:endParaRPr lang="pt-BR" sz="2000" dirty="0" smtClean="0"/>
          </a:p>
          <a:p>
            <a:r>
              <a:rPr lang="pt-BR" sz="2000" dirty="0" smtClean="0"/>
              <a:t>na </a:t>
            </a:r>
            <a:r>
              <a:rPr lang="pt-BR" sz="2000" dirty="0"/>
              <a:t>época de Paulo a prática que iniciou com o </a:t>
            </a:r>
            <a:endParaRPr lang="pt-BR" sz="2000" dirty="0" smtClean="0"/>
          </a:p>
          <a:p>
            <a:r>
              <a:rPr lang="pt-BR" sz="2000" dirty="0" smtClean="0"/>
              <a:t>imperador </a:t>
            </a:r>
            <a:r>
              <a:rPr lang="pt-BR" sz="2000" dirty="0"/>
              <a:t>Augusto, a </a:t>
            </a:r>
            <a:r>
              <a:rPr lang="pt-BR" sz="2000" b="1" dirty="0"/>
              <a:t>“dupla cidadania”</a:t>
            </a:r>
            <a:r>
              <a:rPr lang="pt-BR" sz="2000" dirty="0"/>
              <a:t> </a:t>
            </a:r>
            <a:endParaRPr lang="pt-BR" sz="2000" dirty="0" smtClean="0"/>
          </a:p>
          <a:p>
            <a:r>
              <a:rPr lang="pt-BR" sz="2000" dirty="0" smtClean="0"/>
              <a:t>(</a:t>
            </a:r>
            <a:r>
              <a:rPr lang="pt-BR" sz="2000" dirty="0"/>
              <a:t>cidadão da cidade natal e, ao mesmo tempo, ser </a:t>
            </a:r>
            <a:endParaRPr lang="pt-BR" sz="2000" dirty="0" smtClean="0"/>
          </a:p>
          <a:p>
            <a:r>
              <a:rPr lang="pt-BR" sz="2000" dirty="0" smtClean="0"/>
              <a:t>cidadão </a:t>
            </a:r>
            <a:r>
              <a:rPr lang="pt-BR" sz="2000" dirty="0"/>
              <a:t>Romano</a:t>
            </a:r>
            <a:r>
              <a:rPr lang="pt-BR" sz="2000" dirty="0" smtClean="0"/>
              <a:t>).</a:t>
            </a:r>
          </a:p>
          <a:p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cidadania correspondia também a um grande privilégio político e status social. Poucas décadas antes do nascimento de Paulo, </a:t>
            </a:r>
            <a:r>
              <a:rPr lang="pt-BR" sz="2000" dirty="0" err="1"/>
              <a:t>Atenodoro</a:t>
            </a:r>
            <a:r>
              <a:rPr lang="pt-BR" sz="2000" dirty="0"/>
              <a:t>, professor do imperador Augusto, tinha limitado as concessões de cidadanias por meio do rendimento mínimo, definido como 500 dracmas (rendimento de dois anos de trabalho de um legionário</a:t>
            </a:r>
            <a:r>
              <a:rPr lang="pt-BR" sz="2000" dirty="0" smtClean="0"/>
              <a:t>).</a:t>
            </a:r>
          </a:p>
          <a:p>
            <a:r>
              <a:rPr lang="pt-BR" sz="1600" dirty="0">
                <a:solidFill>
                  <a:srgbClr val="002060"/>
                </a:solidFill>
              </a:rPr>
              <a:t>https://adautomatos.com.br/home/?p=16425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2.6 – FINALMENTE EM ROMA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30" y="1484508"/>
            <a:ext cx="3217540" cy="3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/>
              <a:t>Dessa forma, o fato de Paulo e sua família </a:t>
            </a:r>
            <a:endParaRPr lang="pt-BR" sz="2200" dirty="0" smtClean="0"/>
          </a:p>
          <a:p>
            <a:r>
              <a:rPr lang="pt-BR" sz="2200" dirty="0" smtClean="0"/>
              <a:t>terem </a:t>
            </a:r>
            <a:r>
              <a:rPr lang="pt-BR" sz="2200" dirty="0"/>
              <a:t>a cidadania </a:t>
            </a:r>
            <a:r>
              <a:rPr lang="pt-BR" sz="2200" dirty="0" smtClean="0"/>
              <a:t>romana demonstra </a:t>
            </a:r>
            <a:r>
              <a:rPr lang="pt-BR" sz="2200" dirty="0"/>
              <a:t>que </a:t>
            </a:r>
            <a:endParaRPr lang="pt-BR" sz="2200" dirty="0" smtClean="0"/>
          </a:p>
          <a:p>
            <a:r>
              <a:rPr lang="pt-BR" sz="2200" dirty="0" smtClean="0"/>
              <a:t>eles </a:t>
            </a:r>
            <a:r>
              <a:rPr lang="pt-BR" sz="2200" dirty="0"/>
              <a:t>faziam parte tanto da elite política </a:t>
            </a:r>
            <a:endParaRPr lang="pt-BR" sz="2200" dirty="0" smtClean="0"/>
          </a:p>
          <a:p>
            <a:r>
              <a:rPr lang="pt-BR" sz="2200" dirty="0" smtClean="0"/>
              <a:t>como </a:t>
            </a:r>
            <a:r>
              <a:rPr lang="pt-BR" sz="2200" dirty="0"/>
              <a:t>também econômica de Tarso. </a:t>
            </a:r>
            <a:endParaRPr lang="pt-BR" sz="2200" dirty="0" smtClean="0"/>
          </a:p>
          <a:p>
            <a:r>
              <a:rPr lang="pt-BR" sz="2200" dirty="0" smtClean="0"/>
              <a:t>Lucas</a:t>
            </a:r>
            <a:r>
              <a:rPr lang="pt-BR" sz="2200" dirty="0"/>
              <a:t>, o autor do livro de Atos dos Apóstolos, </a:t>
            </a:r>
            <a:endParaRPr lang="pt-BR" sz="2200" dirty="0" smtClean="0"/>
          </a:p>
          <a:p>
            <a:r>
              <a:rPr lang="pt-BR" sz="2200" dirty="0" smtClean="0"/>
              <a:t>deixa </a:t>
            </a:r>
            <a:r>
              <a:rPr lang="pt-BR" sz="2200" dirty="0"/>
              <a:t>algumas evidências da condição </a:t>
            </a:r>
            <a:endParaRPr lang="pt-BR" sz="2200" dirty="0" smtClean="0"/>
          </a:p>
          <a:p>
            <a:r>
              <a:rPr lang="pt-BR" sz="2200" dirty="0" smtClean="0"/>
              <a:t>privilegiada </a:t>
            </a:r>
            <a:r>
              <a:rPr lang="pt-BR" sz="2200" dirty="0"/>
              <a:t>de Paulo. Como exemplos, </a:t>
            </a:r>
            <a:endParaRPr lang="pt-BR" sz="2200" dirty="0" smtClean="0"/>
          </a:p>
          <a:p>
            <a:r>
              <a:rPr lang="pt-BR" sz="2200" dirty="0" smtClean="0"/>
              <a:t>podem </a:t>
            </a:r>
            <a:r>
              <a:rPr lang="pt-BR" sz="2200" dirty="0"/>
              <a:t>ser citados: 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1. Pagamento dos rituais de purificação de </a:t>
            </a:r>
            <a:r>
              <a:rPr lang="pt-BR" sz="2200" b="1" dirty="0" smtClean="0">
                <a:solidFill>
                  <a:srgbClr val="FFFF00"/>
                </a:solidFill>
              </a:rPr>
              <a:t>quatro</a:t>
            </a:r>
          </a:p>
          <a:p>
            <a:r>
              <a:rPr lang="pt-BR" sz="2200" b="1" dirty="0" err="1" smtClean="0">
                <a:solidFill>
                  <a:srgbClr val="FFFF00"/>
                </a:solidFill>
              </a:rPr>
              <a:t>nazireus</a:t>
            </a:r>
            <a:r>
              <a:rPr lang="pt-BR" sz="2200" b="1" dirty="0" smtClean="0">
                <a:solidFill>
                  <a:srgbClr val="FFFF00"/>
                </a:solidFill>
              </a:rPr>
              <a:t> </a:t>
            </a:r>
            <a:r>
              <a:rPr lang="pt-BR" sz="2200" b="1" dirty="0">
                <a:solidFill>
                  <a:srgbClr val="FFFF00"/>
                </a:solidFill>
              </a:rPr>
              <a:t>(At 21.23). </a:t>
            </a:r>
            <a:r>
              <a:rPr lang="pt-BR" sz="2200" dirty="0"/>
              <a:t>Esses rituais eram onerosos; </a:t>
            </a:r>
          </a:p>
          <a:p>
            <a:r>
              <a:rPr lang="pt-BR" sz="2200" b="1" dirty="0">
                <a:solidFill>
                  <a:srgbClr val="002060"/>
                </a:solidFill>
              </a:rPr>
              <a:t>2. Expectativa de Félix em receber suborno de </a:t>
            </a:r>
            <a:endParaRPr lang="pt-BR" sz="2200" b="1" dirty="0" smtClean="0">
              <a:solidFill>
                <a:srgbClr val="002060"/>
              </a:solidFill>
            </a:endParaRPr>
          </a:p>
          <a:p>
            <a:r>
              <a:rPr lang="pt-BR" sz="2200" b="1" dirty="0" smtClean="0">
                <a:solidFill>
                  <a:srgbClr val="002060"/>
                </a:solidFill>
              </a:rPr>
              <a:t>Paulo </a:t>
            </a:r>
            <a:r>
              <a:rPr lang="pt-BR" sz="2200" b="1" dirty="0">
                <a:solidFill>
                  <a:srgbClr val="002060"/>
                </a:solidFill>
              </a:rPr>
              <a:t>(At 24.26). </a:t>
            </a:r>
            <a:r>
              <a:rPr lang="pt-BR" sz="2200" dirty="0"/>
              <a:t>Ele não teria essa expectativa se não existisse a possibilidade; </a:t>
            </a:r>
          </a:p>
          <a:p>
            <a:r>
              <a:rPr lang="pt-BR" sz="2200" b="1" dirty="0">
                <a:solidFill>
                  <a:srgbClr val="002060"/>
                </a:solidFill>
              </a:rPr>
              <a:t>3.</a:t>
            </a:r>
            <a:r>
              <a:rPr lang="pt-BR" sz="2200" dirty="0">
                <a:solidFill>
                  <a:srgbClr val="002060"/>
                </a:solidFill>
              </a:rPr>
              <a:t> Pagamento da viagem a Roma e o apelo feito ao imperador </a:t>
            </a:r>
            <a:r>
              <a:rPr lang="pt-BR" sz="2200" dirty="0"/>
              <a:t>(At 25.11); </a:t>
            </a:r>
          </a:p>
          <a:p>
            <a:r>
              <a:rPr lang="pt-BR" sz="2200" b="1" dirty="0"/>
              <a:t>4.</a:t>
            </a:r>
            <a:r>
              <a:rPr lang="pt-BR" sz="2200" dirty="0"/>
              <a:t> Locação de uma casa durante dois anos em Roma (At 28.30). </a:t>
            </a:r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1600" dirty="0" smtClean="0">
                <a:solidFill>
                  <a:srgbClr val="002060"/>
                </a:solidFill>
              </a:rPr>
              <a:t>https</a:t>
            </a:r>
            <a:r>
              <a:rPr lang="pt-BR" sz="1600" dirty="0">
                <a:solidFill>
                  <a:srgbClr val="002060"/>
                </a:solidFill>
              </a:rPr>
              <a:t>://adautomatos.com.br/home/?p=16425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2.6 – FINALMENTE EM ROMA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30" y="1484508"/>
            <a:ext cx="3217540" cy="37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200" b="1" dirty="0" smtClean="0">
              <a:solidFill>
                <a:srgbClr val="002060"/>
              </a:solidFill>
            </a:endParaRPr>
          </a:p>
          <a:p>
            <a:r>
              <a:rPr lang="pt-BR" sz="2200" b="1" dirty="0" smtClean="0">
                <a:solidFill>
                  <a:srgbClr val="002060"/>
                </a:solidFill>
              </a:rPr>
              <a:t>Outra </a:t>
            </a:r>
            <a:r>
              <a:rPr lang="pt-BR" sz="2200" b="1" dirty="0">
                <a:solidFill>
                  <a:srgbClr val="002060"/>
                </a:solidFill>
              </a:rPr>
              <a:t>possibilidade de obtenção de </a:t>
            </a:r>
            <a:r>
              <a:rPr lang="pt-BR" sz="2200" b="1" dirty="0" smtClean="0">
                <a:solidFill>
                  <a:srgbClr val="002060"/>
                </a:solidFill>
              </a:rPr>
              <a:t>cidadania</a:t>
            </a:r>
          </a:p>
          <a:p>
            <a:r>
              <a:rPr lang="pt-BR" sz="2200" dirty="0" smtClean="0"/>
              <a:t>romana </a:t>
            </a:r>
            <a:r>
              <a:rPr lang="pt-BR" sz="2200" dirty="0"/>
              <a:t>era por meio da prestação de serviços </a:t>
            </a:r>
            <a:endParaRPr lang="pt-BR" sz="2200" dirty="0" smtClean="0"/>
          </a:p>
          <a:p>
            <a:r>
              <a:rPr lang="pt-BR" sz="2200" dirty="0" smtClean="0"/>
              <a:t>relevantes</a:t>
            </a:r>
            <a:r>
              <a:rPr lang="pt-BR" sz="2200" dirty="0"/>
              <a:t>. Pfeiffer (2006, p. 1475) defende </a:t>
            </a:r>
            <a:r>
              <a:rPr lang="pt-BR" sz="2200" dirty="0" smtClean="0"/>
              <a:t>essa</a:t>
            </a:r>
          </a:p>
          <a:p>
            <a:r>
              <a:rPr lang="pt-BR" sz="2200" dirty="0" smtClean="0"/>
              <a:t>ideia</a:t>
            </a:r>
            <a:r>
              <a:rPr lang="pt-BR" sz="2200" dirty="0" smtClean="0"/>
              <a:t>. Ele </a:t>
            </a:r>
            <a:r>
              <a:rPr lang="pt-BR" sz="2200" dirty="0"/>
              <a:t>afirma que </a:t>
            </a:r>
            <a:r>
              <a:rPr lang="pt-BR" sz="2200" dirty="0" smtClean="0"/>
              <a:t>o pai </a:t>
            </a:r>
            <a:r>
              <a:rPr lang="pt-BR" sz="2200" dirty="0"/>
              <a:t>de Paulo </a:t>
            </a:r>
            <a:r>
              <a:rPr lang="pt-BR" sz="2200" dirty="0">
                <a:solidFill>
                  <a:srgbClr val="002060"/>
                </a:solidFill>
              </a:rPr>
              <a:t>“deve ter </a:t>
            </a:r>
            <a:endParaRPr lang="pt-BR" sz="2200" dirty="0" smtClean="0">
              <a:solidFill>
                <a:srgbClr val="002060"/>
              </a:solidFill>
            </a:endParaRPr>
          </a:p>
          <a:p>
            <a:r>
              <a:rPr lang="pt-BR" sz="2200" dirty="0" smtClean="0">
                <a:solidFill>
                  <a:srgbClr val="002060"/>
                </a:solidFill>
              </a:rPr>
              <a:t>recebido </a:t>
            </a:r>
            <a:r>
              <a:rPr lang="pt-BR" sz="2200" dirty="0">
                <a:solidFill>
                  <a:srgbClr val="002060"/>
                </a:solidFill>
              </a:rPr>
              <a:t>sua </a:t>
            </a:r>
            <a:r>
              <a:rPr lang="pt-BR" sz="2200" dirty="0" smtClean="0">
                <a:solidFill>
                  <a:srgbClr val="002060"/>
                </a:solidFill>
              </a:rPr>
              <a:t>cidadania</a:t>
            </a:r>
          </a:p>
          <a:p>
            <a:r>
              <a:rPr lang="pt-BR" sz="2200" dirty="0" smtClean="0">
                <a:solidFill>
                  <a:srgbClr val="002060"/>
                </a:solidFill>
              </a:rPr>
              <a:t>por </a:t>
            </a:r>
            <a:r>
              <a:rPr lang="pt-BR" sz="2200" dirty="0">
                <a:solidFill>
                  <a:srgbClr val="002060"/>
                </a:solidFill>
              </a:rPr>
              <a:t>ter prestado algum serviço relevante ao </a:t>
            </a:r>
            <a:endParaRPr lang="pt-BR" sz="2200" dirty="0" smtClean="0">
              <a:solidFill>
                <a:srgbClr val="002060"/>
              </a:solidFill>
            </a:endParaRPr>
          </a:p>
          <a:p>
            <a:r>
              <a:rPr lang="pt-BR" sz="2200" dirty="0" smtClean="0">
                <a:solidFill>
                  <a:srgbClr val="002060"/>
                </a:solidFill>
              </a:rPr>
              <a:t>governo </a:t>
            </a:r>
            <a:r>
              <a:rPr lang="pt-BR" sz="2200" dirty="0">
                <a:solidFill>
                  <a:srgbClr val="002060"/>
                </a:solidFill>
              </a:rPr>
              <a:t>romano”. </a:t>
            </a:r>
            <a:r>
              <a:rPr lang="pt-BR" sz="2200" dirty="0"/>
              <a:t>Independentemente de </a:t>
            </a:r>
            <a:r>
              <a:rPr lang="pt-BR" sz="2200" dirty="0" smtClean="0"/>
              <a:t>como</a:t>
            </a:r>
          </a:p>
          <a:p>
            <a:r>
              <a:rPr lang="pt-BR" sz="2200" dirty="0" smtClean="0"/>
              <a:t>Paulo </a:t>
            </a:r>
            <a:r>
              <a:rPr lang="pt-BR" sz="2200" dirty="0"/>
              <a:t>obteve a sua cidadania romana, uma coisa </a:t>
            </a:r>
            <a:r>
              <a:rPr lang="pt-BR" sz="2200" dirty="0" smtClean="0"/>
              <a:t>é</a:t>
            </a:r>
          </a:p>
          <a:p>
            <a:r>
              <a:rPr lang="pt-BR" sz="2200" dirty="0" smtClean="0"/>
              <a:t>certa</a:t>
            </a:r>
            <a:r>
              <a:rPr lang="pt-BR" sz="2200" dirty="0"/>
              <a:t>: </a:t>
            </a:r>
            <a:r>
              <a:rPr lang="pt-BR" sz="2200" dirty="0">
                <a:solidFill>
                  <a:srgbClr val="002060"/>
                </a:solidFill>
              </a:rPr>
              <a:t>ele era um cidadão romano e, </a:t>
            </a:r>
            <a:r>
              <a:rPr lang="pt-BR" sz="2200" dirty="0" smtClean="0">
                <a:solidFill>
                  <a:srgbClr val="002060"/>
                </a:solidFill>
              </a:rPr>
              <a:t>quando</a:t>
            </a:r>
          </a:p>
          <a:p>
            <a:r>
              <a:rPr lang="pt-BR" sz="2200" dirty="0" smtClean="0">
                <a:solidFill>
                  <a:srgbClr val="002060"/>
                </a:solidFill>
              </a:rPr>
              <a:t>necessário</a:t>
            </a:r>
            <a:r>
              <a:rPr lang="pt-BR" sz="2200" dirty="0">
                <a:solidFill>
                  <a:srgbClr val="002060"/>
                </a:solidFill>
              </a:rPr>
              <a:t>, fez uso dos direitos </a:t>
            </a:r>
            <a:r>
              <a:rPr lang="pt-BR" sz="2200" dirty="0"/>
              <a:t>que essa </a:t>
            </a:r>
            <a:endParaRPr lang="pt-BR" sz="2200" dirty="0" smtClean="0"/>
          </a:p>
          <a:p>
            <a:r>
              <a:rPr lang="pt-BR" sz="2200" dirty="0" smtClean="0"/>
              <a:t>cidadania </a:t>
            </a:r>
            <a:r>
              <a:rPr lang="pt-BR" sz="2200" dirty="0"/>
              <a:t>proporcionava.</a:t>
            </a:r>
          </a:p>
          <a:p>
            <a:r>
              <a:rPr lang="pt-BR" sz="2200" b="1" dirty="0">
                <a:solidFill>
                  <a:srgbClr val="002060"/>
                </a:solidFill>
              </a:rPr>
              <a:t>Dentre os privilégios de ser um cidadão romano, estavam:</a:t>
            </a:r>
            <a:endParaRPr lang="pt-BR" sz="2200" dirty="0">
              <a:solidFill>
                <a:srgbClr val="002060"/>
              </a:solidFill>
            </a:endParaRPr>
          </a:p>
          <a:p>
            <a:r>
              <a:rPr lang="pt-BR" sz="2200" b="1" dirty="0"/>
              <a:t>a) garantia de julgamento com direito à resposta, se exigido, perante o próprio César;</a:t>
            </a:r>
            <a:endParaRPr lang="pt-BR" sz="2200" dirty="0"/>
          </a:p>
          <a:p>
            <a:r>
              <a:rPr lang="pt-BR" sz="2200" b="1" dirty="0">
                <a:solidFill>
                  <a:srgbClr val="002060"/>
                </a:solidFill>
              </a:rPr>
              <a:t>b) imunidade legal dos açoites antes da condenação;</a:t>
            </a:r>
            <a:endParaRPr lang="pt-BR" sz="2200" dirty="0">
              <a:solidFill>
                <a:srgbClr val="002060"/>
              </a:solidFill>
            </a:endParaRPr>
          </a:p>
          <a:p>
            <a:r>
              <a:rPr lang="pt-BR" sz="2200" b="1" dirty="0" smtClean="0"/>
              <a:t>c) imunidade em relação à crucificação. </a:t>
            </a:r>
            <a:r>
              <a:rPr lang="pt-BR" sz="1200" dirty="0">
                <a:solidFill>
                  <a:srgbClr val="002060"/>
                </a:solidFill>
              </a:rPr>
              <a:t>https://adautomatos.com.br/home/?p=16425</a:t>
            </a:r>
          </a:p>
          <a:p>
            <a:endParaRPr lang="pt-BR" sz="22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2.6 – FINALMENTE EM ROMA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508"/>
            <a:ext cx="3170126" cy="36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A </a:t>
            </a:r>
            <a:r>
              <a:rPr lang="pt-BR" sz="2400" b="1" i="1" dirty="0">
                <a:solidFill>
                  <a:srgbClr val="002060"/>
                </a:solidFill>
              </a:rPr>
              <a:t>custodia </a:t>
            </a:r>
            <a:r>
              <a:rPr lang="pt-BR" sz="2400" b="1" i="1" dirty="0" err="1">
                <a:solidFill>
                  <a:srgbClr val="002060"/>
                </a:solidFill>
              </a:rPr>
              <a:t>militaris</a:t>
            </a:r>
            <a:r>
              <a:rPr lang="pt-BR" sz="2400" b="1" dirty="0">
                <a:solidFill>
                  <a:srgbClr val="002060"/>
                </a:solidFill>
              </a:rPr>
              <a:t>, </a:t>
            </a:r>
            <a:r>
              <a:rPr lang="pt-BR" sz="2400" b="1" dirty="0"/>
              <a:t>como era chamada, </a:t>
            </a:r>
            <a:endParaRPr lang="pt-BR" sz="2400" b="1" dirty="0" smtClean="0"/>
          </a:p>
          <a:p>
            <a:r>
              <a:rPr lang="pt-BR" sz="2400" b="1" dirty="0" smtClean="0"/>
              <a:t>permitia </a:t>
            </a:r>
            <a:r>
              <a:rPr lang="pt-BR" sz="2400" b="1" dirty="0"/>
              <a:t>que o prisioneiro morasse por </a:t>
            </a:r>
            <a:endParaRPr lang="pt-BR" sz="2400" b="1" dirty="0" smtClean="0"/>
          </a:p>
          <a:p>
            <a:r>
              <a:rPr lang="pt-BR" sz="2400" b="1" dirty="0" smtClean="0">
                <a:solidFill>
                  <a:srgbClr val="002060"/>
                </a:solidFill>
              </a:rPr>
              <a:t>conta </a:t>
            </a:r>
            <a:r>
              <a:rPr lang="pt-BR" sz="2400" b="1" dirty="0">
                <a:solidFill>
                  <a:srgbClr val="002060"/>
                </a:solidFill>
              </a:rPr>
              <a:t>própria numa casa alugada</a:t>
            </a:r>
            <a:r>
              <a:rPr lang="pt-BR" sz="2400" b="1" dirty="0"/>
              <a:t>, no </a:t>
            </a:r>
            <a:endParaRPr lang="pt-BR" sz="2400" b="1" dirty="0" smtClean="0"/>
          </a:p>
          <a:p>
            <a:r>
              <a:rPr lang="pt-BR" sz="2400" b="1" dirty="0" smtClean="0"/>
              <a:t>entanto</a:t>
            </a:r>
            <a:r>
              <a:rPr lang="pt-BR" sz="2400" b="1" dirty="0"/>
              <a:t>, vigiada por um soldado. 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Para </a:t>
            </a:r>
            <a:r>
              <a:rPr lang="pt-BR" sz="2400" b="1" dirty="0"/>
              <a:t>garantir ainda </a:t>
            </a:r>
            <a:r>
              <a:rPr lang="pt-BR" sz="2400" b="1" dirty="0">
                <a:solidFill>
                  <a:srgbClr val="002060"/>
                </a:solidFill>
              </a:rPr>
              <a:t>mais a segurança</a:t>
            </a:r>
            <a:r>
              <a:rPr lang="pt-BR" sz="2400" b="1" dirty="0"/>
              <a:t>, </a:t>
            </a:r>
            <a:endParaRPr lang="pt-BR" sz="2400" b="1" dirty="0" smtClean="0"/>
          </a:p>
          <a:p>
            <a:r>
              <a:rPr lang="pt-BR" sz="2400" b="1" dirty="0" smtClean="0">
                <a:solidFill>
                  <a:srgbClr val="002060"/>
                </a:solidFill>
              </a:rPr>
              <a:t>uma </a:t>
            </a:r>
            <a:r>
              <a:rPr lang="pt-BR" sz="2400" b="1" dirty="0">
                <a:solidFill>
                  <a:srgbClr val="002060"/>
                </a:solidFill>
              </a:rPr>
              <a:t>corrente era presa </a:t>
            </a:r>
            <a:r>
              <a:rPr lang="pt-BR" sz="2400" b="1" dirty="0"/>
              <a:t>ao pulso </a:t>
            </a:r>
            <a:r>
              <a:rPr lang="pt-BR" sz="2400" b="1" dirty="0" smtClean="0"/>
              <a:t>direito</a:t>
            </a:r>
          </a:p>
          <a:p>
            <a:r>
              <a:rPr lang="pt-BR" sz="2400" b="1" dirty="0" smtClean="0"/>
              <a:t>do </a:t>
            </a:r>
            <a:r>
              <a:rPr lang="pt-BR" sz="2400" b="1" dirty="0"/>
              <a:t>prisioneiro e </a:t>
            </a:r>
            <a:r>
              <a:rPr lang="pt-BR" sz="2400" b="1" dirty="0">
                <a:solidFill>
                  <a:srgbClr val="002060"/>
                </a:solidFill>
              </a:rPr>
              <a:t>ao braço esquerdo do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guarda</a:t>
            </a:r>
            <a:r>
              <a:rPr lang="pt-BR" sz="2400" b="1" dirty="0">
                <a:solidFill>
                  <a:srgbClr val="002060"/>
                </a:solidFill>
              </a:rPr>
              <a:t>.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/>
              <a:t>Paulo </a:t>
            </a:r>
            <a:r>
              <a:rPr lang="pt-BR" sz="2400" b="1" dirty="0"/>
              <a:t>possuía liberdade de movimento </a:t>
            </a:r>
            <a:endParaRPr lang="pt-BR" sz="2400" b="1" dirty="0" smtClean="0"/>
          </a:p>
          <a:p>
            <a:r>
              <a:rPr lang="pt-BR" sz="2400" b="1" dirty="0" smtClean="0"/>
              <a:t>para </a:t>
            </a:r>
            <a:r>
              <a:rPr lang="pt-BR" sz="2400" b="1" dirty="0">
                <a:solidFill>
                  <a:srgbClr val="002060"/>
                </a:solidFill>
              </a:rPr>
              <a:t>escrever, receber os irmãos, entre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outras </a:t>
            </a:r>
            <a:r>
              <a:rPr lang="pt-BR" sz="2400" b="1" dirty="0">
                <a:solidFill>
                  <a:srgbClr val="002060"/>
                </a:solidFill>
              </a:rPr>
              <a:t>atividades,</a:t>
            </a:r>
            <a:r>
              <a:rPr lang="pt-BR" sz="2400" b="1" dirty="0"/>
              <a:t> muito embora estivesse cativo.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2.6 – FINALMENTE EM ROMA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842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b="1" i="1" dirty="0">
                <a:solidFill>
                  <a:srgbClr val="002060"/>
                </a:solidFill>
              </a:rPr>
              <a:t>“... até aos confins da terra”: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/>
              <a:t>para a Igreja </a:t>
            </a:r>
            <a:endParaRPr lang="pt-BR" sz="2400" dirty="0" smtClean="0"/>
          </a:p>
          <a:p>
            <a:pPr lvl="0"/>
            <a:r>
              <a:rPr lang="pt-BR" sz="2400" dirty="0" smtClean="0"/>
              <a:t>Primitiva</a:t>
            </a:r>
            <a:r>
              <a:rPr lang="pt-BR" sz="2400" dirty="0"/>
              <a:t>, </a:t>
            </a:r>
            <a:r>
              <a:rPr lang="pt-BR" sz="2400" dirty="0">
                <a:solidFill>
                  <a:srgbClr val="FFFF00"/>
                </a:solidFill>
              </a:rPr>
              <a:t>significou a chegada do </a:t>
            </a:r>
            <a:endParaRPr lang="pt-BR" sz="2400" dirty="0" smtClean="0">
              <a:solidFill>
                <a:srgbClr val="FFFF00"/>
              </a:solidFill>
            </a:endParaRPr>
          </a:p>
          <a:p>
            <a:pPr lvl="0"/>
            <a:r>
              <a:rPr lang="pt-BR" sz="2400" dirty="0" smtClean="0">
                <a:solidFill>
                  <a:srgbClr val="FFFF00"/>
                </a:solidFill>
              </a:rPr>
              <a:t>evangelho </a:t>
            </a:r>
            <a:r>
              <a:rPr lang="pt-BR" sz="2400" dirty="0">
                <a:solidFill>
                  <a:srgbClr val="FFFF00"/>
                </a:solidFill>
              </a:rPr>
              <a:t>à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002060"/>
                </a:solidFill>
              </a:rPr>
              <a:t>Síria, Grécia e Roma</a:t>
            </a:r>
            <a:r>
              <a:rPr lang="pt-BR" sz="2400" dirty="0"/>
              <a:t>. </a:t>
            </a:r>
            <a:endParaRPr lang="pt-BR" sz="2400" dirty="0" smtClean="0"/>
          </a:p>
          <a:p>
            <a:pPr lvl="0"/>
            <a:r>
              <a:rPr lang="pt-BR" sz="2400" dirty="0" smtClean="0"/>
              <a:t>Até </a:t>
            </a:r>
            <a:r>
              <a:rPr lang="pt-BR" sz="2400" dirty="0"/>
              <a:t>chegar </a:t>
            </a:r>
            <a:r>
              <a:rPr lang="pt-BR" sz="2400" dirty="0">
                <a:solidFill>
                  <a:srgbClr val="FFFF00"/>
                </a:solidFill>
              </a:rPr>
              <a:t>“aos confins da terra”, </a:t>
            </a:r>
            <a:endParaRPr lang="pt-BR" sz="2400" dirty="0" smtClean="0">
              <a:solidFill>
                <a:srgbClr val="FFFF00"/>
              </a:solidFill>
            </a:endParaRPr>
          </a:p>
          <a:p>
            <a:pPr lvl="0"/>
            <a:r>
              <a:rPr lang="pt-BR" sz="2400" dirty="0" smtClean="0"/>
              <a:t>o </a:t>
            </a:r>
            <a:r>
              <a:rPr lang="pt-BR" sz="2400" dirty="0"/>
              <a:t>evangelho foi pregado em </a:t>
            </a:r>
            <a:r>
              <a:rPr lang="pt-BR" sz="2400" dirty="0">
                <a:solidFill>
                  <a:srgbClr val="002060"/>
                </a:solidFill>
              </a:rPr>
              <a:t>Jerusalém,</a:t>
            </a:r>
            <a:r>
              <a:rPr lang="pt-BR" sz="2400" dirty="0"/>
              <a:t> </a:t>
            </a:r>
            <a:endParaRPr lang="pt-BR" sz="2400" dirty="0" smtClean="0"/>
          </a:p>
          <a:p>
            <a:pPr lvl="0"/>
            <a:r>
              <a:rPr lang="pt-BR" sz="2400" dirty="0" smtClean="0"/>
              <a:t>em </a:t>
            </a:r>
            <a:r>
              <a:rPr lang="pt-BR" sz="2400" dirty="0"/>
              <a:t>seguida se </a:t>
            </a:r>
            <a:r>
              <a:rPr lang="pt-BR" sz="2400" dirty="0">
                <a:solidFill>
                  <a:srgbClr val="002060"/>
                </a:solidFill>
              </a:rPr>
              <a:t>espalhou pela Palestina </a:t>
            </a:r>
            <a:r>
              <a:rPr lang="pt-BR" sz="2400" dirty="0" smtClean="0"/>
              <a:t>e</a:t>
            </a:r>
          </a:p>
          <a:p>
            <a:pPr lvl="0"/>
            <a:r>
              <a:rPr lang="pt-BR" sz="2400" dirty="0" smtClean="0">
                <a:solidFill>
                  <a:srgbClr val="002060"/>
                </a:solidFill>
              </a:rPr>
              <a:t>Samaria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  <a:r>
              <a:rPr lang="pt-BR" sz="2400" dirty="0"/>
              <a:t>A próxima fase relata a </a:t>
            </a:r>
            <a:r>
              <a:rPr lang="pt-BR" sz="2400" dirty="0" smtClean="0"/>
              <a:t>difusão</a:t>
            </a:r>
          </a:p>
          <a:p>
            <a:pPr lvl="0"/>
            <a:r>
              <a:rPr lang="pt-BR" sz="2400" dirty="0" smtClean="0"/>
              <a:t>do </a:t>
            </a:r>
            <a:r>
              <a:rPr lang="pt-BR" sz="2400" dirty="0"/>
              <a:t>evangelho através da </a:t>
            </a:r>
            <a:r>
              <a:rPr lang="pt-BR" sz="2400" b="1" dirty="0">
                <a:solidFill>
                  <a:srgbClr val="002060"/>
                </a:solidFill>
              </a:rPr>
              <a:t>Ásia Menor e </a:t>
            </a:r>
            <a:r>
              <a:rPr lang="pt-BR" sz="2400" b="1" dirty="0" smtClean="0">
                <a:solidFill>
                  <a:srgbClr val="002060"/>
                </a:solidFill>
              </a:rPr>
              <a:t>da</a:t>
            </a:r>
          </a:p>
          <a:p>
            <a:pPr lvl="0"/>
            <a:r>
              <a:rPr lang="pt-BR" sz="2400" b="1" dirty="0" smtClean="0">
                <a:solidFill>
                  <a:srgbClr val="002060"/>
                </a:solidFill>
              </a:rPr>
              <a:t>Europa</a:t>
            </a:r>
            <a:r>
              <a:rPr lang="pt-BR" sz="2400" b="1" dirty="0">
                <a:solidFill>
                  <a:srgbClr val="002060"/>
                </a:solidFill>
              </a:rPr>
              <a:t>,</a:t>
            </a:r>
            <a:r>
              <a:rPr lang="pt-BR" sz="2400" dirty="0"/>
              <a:t> para enfim chegar à </a:t>
            </a:r>
            <a:r>
              <a:rPr lang="pt-BR" sz="2400" b="1" dirty="0">
                <a:solidFill>
                  <a:srgbClr val="002060"/>
                </a:solidFill>
              </a:rPr>
              <a:t>Roma</a:t>
            </a:r>
            <a:r>
              <a:rPr lang="pt-BR" sz="2400" dirty="0"/>
              <a:t>, </a:t>
            </a:r>
            <a:r>
              <a:rPr lang="pt-BR" sz="2400" dirty="0" smtClean="0"/>
              <a:t>como</a:t>
            </a:r>
          </a:p>
          <a:p>
            <a:pPr lvl="0"/>
            <a:r>
              <a:rPr lang="pt-BR" sz="2400" dirty="0" smtClean="0"/>
              <a:t>relata </a:t>
            </a:r>
            <a:r>
              <a:rPr lang="pt-BR" sz="2400" dirty="0"/>
              <a:t>Atos 19.21. </a:t>
            </a:r>
            <a:r>
              <a:rPr lang="pt-BR" sz="2400" b="1" dirty="0">
                <a:solidFill>
                  <a:srgbClr val="002060"/>
                </a:solidFill>
              </a:rPr>
              <a:t>Para entendermos essa expansão, temos de perceber que em Jerusalém, </a:t>
            </a:r>
            <a:r>
              <a:rPr lang="pt-BR" sz="2400" dirty="0"/>
              <a:t>os apóstolos eram testemunhas apenas diante dos judeus, e não poderia permanecer assim, por isso, o evangelho vai se espalhando para então chegar a Roma, e cumprir o que fora dito em Atos 1.8.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 – A IGREJA CHEGA AOS CONFINS DA TERRA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7678"/>
            <a:ext cx="3811810" cy="34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566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23528" y="3861048"/>
            <a:ext cx="3960440" cy="2736304"/>
          </a:xfrm>
          <a:prstGeom prst="round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E, depois que cessou o alvoroço, Paulo chamou a si os discípulos e, abraçando-os, saiu para a macedônia.</a:t>
            </a:r>
            <a:br>
              <a:rPr lang="pt-BR" sz="2000" b="1" dirty="0"/>
            </a:br>
            <a:r>
              <a:rPr lang="pt-BR" sz="2000" b="1" dirty="0"/>
              <a:t>E, havendo andado por aquelas terras, exortando-os com muitas palavras, veio à Grécia</a:t>
            </a:r>
            <a:r>
              <a:rPr lang="pt-BR" sz="2000" b="1" dirty="0" smtClean="0"/>
              <a:t>.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hlinkClick r:id="rId3"/>
              </a:rPr>
              <a:t>Atos 20:1,2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73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2859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23528" y="3861048"/>
            <a:ext cx="3960440" cy="2736304"/>
          </a:xfrm>
          <a:prstGeom prst="round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E, depois que cessou o alvoroço, Paulo chamou a si os discípulos e, abraçando-os, saiu para a macedônia.</a:t>
            </a:r>
            <a:br>
              <a:rPr lang="pt-BR" sz="2000" b="1" dirty="0"/>
            </a:br>
            <a:r>
              <a:rPr lang="pt-BR" sz="2000" b="1" dirty="0"/>
              <a:t>E, havendo andado por aquelas terras, exortando-os com muitas palavras, veio à Grécia</a:t>
            </a:r>
            <a:r>
              <a:rPr lang="pt-BR" sz="2000" b="1" dirty="0" smtClean="0"/>
              <a:t>.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hlinkClick r:id="rId3"/>
              </a:rPr>
              <a:t>Atos 20:1,2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249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13992" y="807604"/>
            <a:ext cx="6048672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2.3 – A TERCEIRA VIAGEM MISSIONÁRIA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1526</Words>
  <Application>Microsoft Office PowerPoint</Application>
  <PresentationFormat>Apresentação na tela (4:3)</PresentationFormat>
  <Paragraphs>232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Adauto Matos</dc:creator>
  <cp:lastModifiedBy>Adauto Matos</cp:lastModifiedBy>
  <cp:revision>3</cp:revision>
  <dcterms:created xsi:type="dcterms:W3CDTF">2021-05-17T21:29:07Z</dcterms:created>
  <dcterms:modified xsi:type="dcterms:W3CDTF">2021-05-19T10:50:08Z</dcterms:modified>
</cp:coreProperties>
</file>