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4" r:id="rId47"/>
    <p:sldId id="302" r:id="rId48"/>
    <p:sldId id="303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922E1-B80D-42DC-BC2A-6C8376DEEEB7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DDFC0-BC3E-4B9D-8E60-8D1BE82BE4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19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DDFC0-BC3E-4B9D-8E60-8D1BE82BE49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34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/>
              <a:t>A PARTIR DE ENTÃO TEMOS A IGREJA ORTODOXA DO ORINETE E A IGREJA CATÓLICA APOSTÓLICA ROMANA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DDFC0-BC3E-4B9D-8E60-8D1BE82BE499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49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 smtClean="0"/>
              <a:t>FORAM VÁRIOS QUE TENTARAM TRAZER UMA REFORMA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DDFC0-BC3E-4B9D-8E60-8D1BE82BE499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52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Ao ler as páginas sagradas encontrou o que há tanto tempo procurava. Tamanha foi a alegria e felicidade que sentiu, que tomou uma decisão drástica. Colocou todos os seu bens à venda, separou apenas o suficiente para sua família viver dignamente e o restante dos recursos dedicou para a divulgação da Bíblia.</a:t>
            </a:r>
          </a:p>
          <a:p>
            <a:r>
              <a:rPr lang="pt-BR" b="1" dirty="0" smtClean="0"/>
              <a:t>Contratou várias pessoas que copiavam à mão (pois naquele tempo não havia imprensa) as porções dos Evangelhos e estas eram distribuídas gratuitamente a todos quantos desejassem.</a:t>
            </a:r>
          </a:p>
          <a:p>
            <a:r>
              <a:rPr lang="pt-BR" b="1" dirty="0" smtClean="0"/>
              <a:t>Posteriormente, os seguidores de Pedro Valdo, tornaram-se grandemente numerosos. Eles foram chamados de Valdenses, e também foram grandes defensores da Bíblia durante o amargo período da Inquisição.</a:t>
            </a:r>
          </a:p>
          <a:p>
            <a:r>
              <a:rPr lang="pt-BR" b="1" dirty="0" smtClean="0"/>
              <a:t>Defenderam a Palavra de Deus pagando para isso um preço que envolveu dor, martírio, perseguição e morte. Porém, milhares e milhares de pessoas tiveram, a exemplo de Pedro Valdo, suas ansiedades aliviadas e encontraram gozo e alegria de viver.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DDFC0-BC3E-4B9D-8E60-8D1BE82BE499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4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FDD-B0EC-4E2A-891B-616B0C084A3F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ADC-66E7-4D29-94A0-46DFEEB53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22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FDD-B0EC-4E2A-891B-616B0C084A3F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ADC-66E7-4D29-94A0-46DFEEB53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36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FDD-B0EC-4E2A-891B-616B0C084A3F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ADC-66E7-4D29-94A0-46DFEEB53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01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FDD-B0EC-4E2A-891B-616B0C084A3F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ADC-66E7-4D29-94A0-46DFEEB53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26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FDD-B0EC-4E2A-891B-616B0C084A3F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ADC-66E7-4D29-94A0-46DFEEB53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35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FDD-B0EC-4E2A-891B-616B0C084A3F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ADC-66E7-4D29-94A0-46DFEEB53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96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FDD-B0EC-4E2A-891B-616B0C084A3F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ADC-66E7-4D29-94A0-46DFEEB53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64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FDD-B0EC-4E2A-891B-616B0C084A3F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ADC-66E7-4D29-94A0-46DFEEB53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80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FDD-B0EC-4E2A-891B-616B0C084A3F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ADC-66E7-4D29-94A0-46DFEEB53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79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FDD-B0EC-4E2A-891B-616B0C084A3F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ADC-66E7-4D29-94A0-46DFEEB53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61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0FDD-B0EC-4E2A-891B-616B0C084A3F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ADC-66E7-4D29-94A0-46DFEEB53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47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0FDD-B0EC-4E2A-891B-616B0C084A3F}" type="datetimeFigureOut">
              <a:rPr lang="pt-BR" smtClean="0"/>
              <a:t>19/05/2021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FAADC-66E7-4D29-94A0-46DFEEB530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96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xateus.com.br/blog/jesus-e-deus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93;RIO.docx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JER&#212;NIMO%20E%20O%20LE&#195;O.docx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Lic%C3%ADnio" TargetMode="External"/><Relationship Id="rId3" Type="http://schemas.openxmlformats.org/officeDocument/2006/relationships/hyperlink" Target="https://pt.wikipedia.org/wiki/Grande_inc%C3%AAndio_de_Roma" TargetMode="External"/><Relationship Id="rId7" Type="http://schemas.openxmlformats.org/officeDocument/2006/relationships/hyperlink" Target="https://pt.wikipedia.org/wiki/Constantino" TargetMode="External"/><Relationship Id="rId2" Type="http://schemas.openxmlformats.org/officeDocument/2006/relationships/hyperlink" Target="https://pt.wikipedia.org/wiki/Hist%C3%B3ria_do_cristianism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wikipedia.org/wiki/Imperador_romano" TargetMode="External"/><Relationship Id="rId5" Type="http://schemas.openxmlformats.org/officeDocument/2006/relationships/hyperlink" Target="https://pt.wikipedia.org/wiki/%C3%89dito_de_Mil%C3%A3o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s://pt.wikipedia.org/wiki/Nero" TargetMode="External"/><Relationship Id="rId9" Type="http://schemas.openxmlformats.org/officeDocument/2006/relationships/hyperlink" Target="https://pt.wikipedia.org/wiki/Cristianism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Rep%C3%BAblica_Florentina" TargetMode="External"/><Relationship Id="rId2" Type="http://schemas.openxmlformats.org/officeDocument/2006/relationships/hyperlink" Target="https://pt.wikipedia.org/wiki/Ordem_dos_Pregadore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bibliaonline.com.br/acf/atos/20/29,30+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hyperlink" Target="https://www.bibliaonline.com.br/acf/1tm/4/1,2+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nvi/1pe/3/15+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67544" y="807604"/>
            <a:ext cx="8280920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1- A PERSEGUIÇÃO DOS IMPERADORES ROMANOS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0" y="1340768"/>
            <a:ext cx="5436096" cy="55172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rgbClr val="002060"/>
                </a:solidFill>
              </a:rPr>
              <a:t>Por mais que os historiadores se esforcem, </a:t>
            </a:r>
            <a:r>
              <a:rPr lang="pt-BR" sz="2400" dirty="0" smtClean="0">
                <a:solidFill>
                  <a:srgbClr val="FFFF00"/>
                </a:solidFill>
              </a:rPr>
              <a:t>não contarão na íntegra a perseguição que a Igreja sofreu durante a era sombria dos primeiros séculos.</a:t>
            </a:r>
          </a:p>
          <a:p>
            <a:r>
              <a:rPr lang="pt-BR" sz="2400" dirty="0" smtClean="0">
                <a:solidFill>
                  <a:srgbClr val="002060"/>
                </a:solidFill>
              </a:rPr>
              <a:t>Quantos morreram como mártir? </a:t>
            </a:r>
            <a:r>
              <a:rPr lang="pt-BR" sz="2400" dirty="0" smtClean="0">
                <a:solidFill>
                  <a:srgbClr val="FFFF00"/>
                </a:solidFill>
              </a:rPr>
              <a:t>Scott afirma que durante o mês morria no coliseu cerca de </a:t>
            </a:r>
            <a:r>
              <a:rPr lang="pt-BR" sz="2400" dirty="0" smtClean="0">
                <a:solidFill>
                  <a:srgbClr val="002060"/>
                </a:solidFill>
              </a:rPr>
              <a:t>20 a 30 mil pessoas</a:t>
            </a:r>
            <a:r>
              <a:rPr lang="pt-BR" sz="2400" dirty="0" smtClean="0">
                <a:solidFill>
                  <a:srgbClr val="FFFF00"/>
                </a:solidFill>
              </a:rPr>
              <a:t>, boa parte delas eram cristãos.</a:t>
            </a:r>
          </a:p>
          <a:p>
            <a:r>
              <a:rPr lang="pt-BR" sz="2400" dirty="0" smtClean="0">
                <a:solidFill>
                  <a:srgbClr val="002060"/>
                </a:solidFill>
              </a:rPr>
              <a:t>Outros experimentavam escárnios e açoites, e até cadeias e prisões</a:t>
            </a:r>
            <a:r>
              <a:rPr lang="pt-BR" sz="2400" dirty="0" smtClean="0">
                <a:solidFill>
                  <a:srgbClr val="FFFF00"/>
                </a:solidFill>
              </a:rPr>
              <a:t>. Foram serrados, apedrejados, mortos ao fio da espada, aflitos e maltratados (dos quais o mundo não era digno), </a:t>
            </a:r>
            <a:r>
              <a:rPr lang="pt-BR" sz="2400" dirty="0" smtClean="0">
                <a:solidFill>
                  <a:srgbClr val="002060"/>
                </a:solidFill>
              </a:rPr>
              <a:t>errantes pelos desertos e montes, pelas covas e cavernas da terra (</a:t>
            </a:r>
            <a:r>
              <a:rPr lang="pt-BR" sz="2400" dirty="0" err="1" smtClean="0">
                <a:solidFill>
                  <a:srgbClr val="002060"/>
                </a:solidFill>
              </a:rPr>
              <a:t>Hb</a:t>
            </a:r>
            <a:r>
              <a:rPr lang="pt-BR" sz="2400" dirty="0" smtClean="0">
                <a:solidFill>
                  <a:srgbClr val="002060"/>
                </a:solidFill>
              </a:rPr>
              <a:t>. 11:36-38).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3923928" cy="3672408"/>
          </a:xfrm>
          <a:prstGeom prst="rect">
            <a:avLst/>
          </a:prstGeom>
        </p:spPr>
      </p:pic>
      <p:sp>
        <p:nvSpPr>
          <p:cNvPr id="8" name="Ondulado 7"/>
          <p:cNvSpPr/>
          <p:nvPr/>
        </p:nvSpPr>
        <p:spPr>
          <a:xfrm>
            <a:off x="0" y="5085184"/>
            <a:ext cx="9144000" cy="1772816"/>
          </a:xfrm>
          <a:prstGeom prst="wave">
            <a:avLst/>
          </a:prstGeom>
          <a:solidFill>
            <a:schemeClr val="accent6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63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504056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692696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3.1 – O GNOSTICÍSMO</a:t>
            </a:r>
            <a:endParaRPr lang="pt-BR" sz="2400" b="1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5840" y="1556792"/>
            <a:ext cx="4238128" cy="511256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b="1" dirty="0" smtClean="0"/>
          </a:p>
          <a:p>
            <a:r>
              <a:rPr lang="pt-BR" sz="2000" b="1" cap="all" dirty="0" smtClean="0">
                <a:solidFill>
                  <a:srgbClr val="002060"/>
                </a:solidFill>
              </a:rPr>
              <a:t>A </a:t>
            </a:r>
            <a:r>
              <a:rPr lang="pt-BR" sz="2000" b="1" cap="all" dirty="0">
                <a:solidFill>
                  <a:srgbClr val="002060"/>
                </a:solidFill>
              </a:rPr>
              <a:t>primeira questão era resolvida assim: </a:t>
            </a:r>
          </a:p>
          <a:p>
            <a:endParaRPr lang="pt-BR" sz="2000" b="1" dirty="0"/>
          </a:p>
          <a:p>
            <a:r>
              <a:rPr lang="pt-BR" sz="2000" b="1" dirty="0"/>
              <a:t>Deus criou uma série de seres que foram se tornando imperfeitos </a:t>
            </a:r>
            <a:r>
              <a:rPr lang="pt-BR" sz="2000" b="1" dirty="0">
                <a:solidFill>
                  <a:srgbClr val="002060"/>
                </a:solidFill>
              </a:rPr>
              <a:t>(DEMIURGOS), </a:t>
            </a:r>
            <a:r>
              <a:rPr lang="pt-BR" sz="2000" b="1" dirty="0"/>
              <a:t>e um deles criou o mundo com seus males</a:t>
            </a:r>
            <a:r>
              <a:rPr lang="pt-BR" sz="2000" b="1" dirty="0" smtClean="0"/>
              <a:t>.</a:t>
            </a:r>
          </a:p>
          <a:p>
            <a:endParaRPr lang="pt-BR" sz="2000" b="1" dirty="0" smtClean="0"/>
          </a:p>
          <a:p>
            <a:r>
              <a:rPr lang="pt-BR" sz="2000" b="1" cap="all" dirty="0" smtClean="0">
                <a:solidFill>
                  <a:srgbClr val="002060"/>
                </a:solidFill>
              </a:rPr>
              <a:t>A </a:t>
            </a:r>
            <a:r>
              <a:rPr lang="pt-BR" sz="2000" b="1" cap="all" dirty="0">
                <a:solidFill>
                  <a:srgbClr val="002060"/>
                </a:solidFill>
              </a:rPr>
              <a:t>segunda questão era resolvida </a:t>
            </a:r>
            <a:r>
              <a:rPr lang="pt-BR" sz="2000" b="1" dirty="0"/>
              <a:t>ou por uma vida </a:t>
            </a:r>
            <a:r>
              <a:rPr lang="pt-BR" sz="2000" b="1" dirty="0">
                <a:solidFill>
                  <a:srgbClr val="FF0000"/>
                </a:solidFill>
              </a:rPr>
              <a:t>ASCÉTICA</a:t>
            </a:r>
            <a:r>
              <a:rPr lang="pt-BR" sz="2000" b="1" dirty="0"/>
              <a:t> (Cl 2.21-23; 1Tm 4.3</a:t>
            </a:r>
            <a:r>
              <a:rPr lang="pt-BR" sz="2000" b="1" dirty="0" smtClean="0"/>
              <a:t>)</a:t>
            </a:r>
          </a:p>
          <a:p>
            <a:endParaRPr lang="pt-BR" sz="2000" b="1" dirty="0"/>
          </a:p>
          <a:p>
            <a:r>
              <a:rPr lang="pt-BR" sz="2000" b="1" dirty="0" smtClean="0">
                <a:solidFill>
                  <a:srgbClr val="FF0000"/>
                </a:solidFill>
              </a:rPr>
              <a:t>ou </a:t>
            </a:r>
            <a:r>
              <a:rPr lang="pt-BR" sz="2000" b="1" dirty="0">
                <a:solidFill>
                  <a:srgbClr val="FF0000"/>
                </a:solidFill>
              </a:rPr>
              <a:t>por uma vida </a:t>
            </a:r>
            <a:r>
              <a:rPr lang="pt-BR" sz="2000" b="1" dirty="0"/>
              <a:t>de </a:t>
            </a:r>
            <a:r>
              <a:rPr lang="pt-BR" sz="2000" b="1" dirty="0">
                <a:solidFill>
                  <a:srgbClr val="002060"/>
                </a:solidFill>
              </a:rPr>
              <a:t>LIBERTINAGEM</a:t>
            </a:r>
            <a:r>
              <a:rPr lang="pt-BR" sz="2000" b="1" dirty="0"/>
              <a:t> (2Tm 3.2-7; </a:t>
            </a:r>
            <a:r>
              <a:rPr lang="pt-BR" sz="2000" b="1" dirty="0" err="1"/>
              <a:t>Tt</a:t>
            </a:r>
            <a:r>
              <a:rPr lang="pt-BR" sz="2000" b="1" dirty="0"/>
              <a:t> 1.16; 2Pe 2.12-22; </a:t>
            </a:r>
            <a:r>
              <a:rPr lang="pt-BR" sz="2000" b="1" dirty="0" err="1"/>
              <a:t>Jd</a:t>
            </a:r>
            <a:r>
              <a:rPr lang="pt-BR" sz="2000" b="1" dirty="0"/>
              <a:t> 4,8). </a:t>
            </a:r>
          </a:p>
          <a:p>
            <a:endParaRPr lang="pt-BR" sz="2000" dirty="0"/>
          </a:p>
          <a:p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608004" y="1556792"/>
            <a:ext cx="4238128" cy="51125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200" dirty="0" smtClean="0"/>
          </a:p>
          <a:p>
            <a:r>
              <a:rPr lang="pt-BR" sz="3200" b="1" dirty="0" smtClean="0"/>
              <a:t>Para </a:t>
            </a:r>
            <a:r>
              <a:rPr lang="pt-BR" sz="3200" b="1" dirty="0"/>
              <a:t>os gnósticos o corpo de </a:t>
            </a:r>
            <a:r>
              <a:rPr lang="pt-BR" sz="3200" b="1" dirty="0">
                <a:solidFill>
                  <a:srgbClr val="002060"/>
                </a:solidFill>
              </a:rPr>
              <a:t>Jesus</a:t>
            </a:r>
            <a:r>
              <a:rPr lang="pt-BR" sz="3200" b="1" dirty="0"/>
              <a:t> não era real: </a:t>
            </a:r>
            <a:r>
              <a:rPr lang="pt-BR" sz="3200" b="1" dirty="0">
                <a:solidFill>
                  <a:srgbClr val="002060"/>
                </a:solidFill>
              </a:rPr>
              <a:t>era um fantasma </a:t>
            </a:r>
            <a:r>
              <a:rPr lang="pt-BR" sz="3200" b="1" dirty="0"/>
              <a:t>(1Jo 2.23; 4.2-3). </a:t>
            </a:r>
            <a:endParaRPr lang="pt-BR" sz="3200" b="1" dirty="0" smtClean="0"/>
          </a:p>
          <a:p>
            <a:r>
              <a:rPr lang="pt-BR" sz="3200" b="1" dirty="0" smtClean="0"/>
              <a:t>E </a:t>
            </a:r>
            <a:r>
              <a:rPr lang="pt-BR" sz="3200" b="1" dirty="0"/>
              <a:t>a </a:t>
            </a:r>
            <a:r>
              <a:rPr lang="pt-BR" sz="3200" b="1" dirty="0">
                <a:solidFill>
                  <a:srgbClr val="002060"/>
                </a:solidFill>
              </a:rPr>
              <a:t>salvação </a:t>
            </a:r>
            <a:r>
              <a:rPr lang="pt-BR" sz="3200" b="1" dirty="0"/>
              <a:t>não era pela fé, mas pelo </a:t>
            </a:r>
            <a:r>
              <a:rPr lang="pt-BR" sz="3200" b="1" dirty="0">
                <a:solidFill>
                  <a:srgbClr val="002060"/>
                </a:solidFill>
              </a:rPr>
              <a:t>conhecimento</a:t>
            </a:r>
            <a:r>
              <a:rPr lang="pt-BR" sz="3200" b="1" dirty="0"/>
              <a:t> (1Co 13.2; 1Tm 6.20</a:t>
            </a:r>
            <a:r>
              <a:rPr lang="pt-BR" sz="3200" b="1" dirty="0" smtClean="0"/>
              <a:t>). </a:t>
            </a:r>
            <a:r>
              <a:rPr lang="pt-BR" sz="2000" b="1" dirty="0" smtClean="0">
                <a:solidFill>
                  <a:srgbClr val="FF0000"/>
                </a:solidFill>
              </a:rPr>
              <a:t>(Dic. Almeida)</a:t>
            </a:r>
            <a:endParaRPr lang="pt-BR" sz="2000" b="1" dirty="0">
              <a:solidFill>
                <a:srgbClr val="FF0000"/>
              </a:solidFill>
            </a:endParaRPr>
          </a:p>
          <a:p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14898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432048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692696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3.1 – O GNOSTICÍSMO</a:t>
            </a:r>
            <a:endParaRPr lang="pt-BR" sz="24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0" y="1484784"/>
            <a:ext cx="9144000" cy="53732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pt-BR" sz="2200" b="1" dirty="0" smtClean="0">
              <a:solidFill>
                <a:srgbClr val="002060"/>
              </a:solidFill>
            </a:endParaRPr>
          </a:p>
          <a:p>
            <a:pPr fontAlgn="base"/>
            <a:r>
              <a:rPr lang="pt-BR" sz="2200" b="1" dirty="0" smtClean="0">
                <a:solidFill>
                  <a:srgbClr val="002060"/>
                </a:solidFill>
              </a:rPr>
              <a:t>Eleição </a:t>
            </a:r>
            <a:r>
              <a:rPr lang="pt-BR" sz="2200" b="1" dirty="0">
                <a:solidFill>
                  <a:srgbClr val="002060"/>
                </a:solidFill>
              </a:rPr>
              <a:t>espiritual: </a:t>
            </a:r>
            <a:r>
              <a:rPr lang="pt-BR" sz="2200" b="1" dirty="0"/>
              <a:t>É a crença que diz que alguns foram feitos </a:t>
            </a:r>
            <a:r>
              <a:rPr lang="pt-BR" sz="2200" b="1" dirty="0">
                <a:solidFill>
                  <a:srgbClr val="FFFF00"/>
                </a:solidFill>
              </a:rPr>
              <a:t>"mais espirituais"</a:t>
            </a:r>
            <a:r>
              <a:rPr lang="pt-BR" sz="2200" b="1" dirty="0"/>
              <a:t> do que </a:t>
            </a:r>
            <a:r>
              <a:rPr lang="pt-BR" sz="2200" b="1" dirty="0">
                <a:solidFill>
                  <a:srgbClr val="FFFF00"/>
                </a:solidFill>
              </a:rPr>
              <a:t>outros, </a:t>
            </a:r>
            <a:r>
              <a:rPr lang="pt-BR" sz="2200" b="1" dirty="0"/>
              <a:t>de maneira natural. </a:t>
            </a:r>
          </a:p>
          <a:p>
            <a:pPr fontAlgn="base"/>
            <a:r>
              <a:rPr lang="pt-BR" sz="2200" b="1" dirty="0" smtClean="0"/>
              <a:t>Para </a:t>
            </a:r>
            <a:r>
              <a:rPr lang="pt-BR" sz="2200" b="1" dirty="0"/>
              <a:t>gnósticos </a:t>
            </a:r>
            <a:r>
              <a:rPr lang="pt-BR" sz="2200" b="1" dirty="0" err="1">
                <a:solidFill>
                  <a:srgbClr val="002060"/>
                </a:solidFill>
              </a:rPr>
              <a:t>valentinianos</a:t>
            </a:r>
            <a:r>
              <a:rPr lang="pt-BR" sz="2200" b="1" dirty="0">
                <a:solidFill>
                  <a:srgbClr val="002060"/>
                </a:solidFill>
              </a:rPr>
              <a:t>, </a:t>
            </a:r>
            <a:r>
              <a:rPr lang="pt-BR" sz="2200" b="1" dirty="0"/>
              <a:t>por exemplo, todos os seres humanos são divididos em </a:t>
            </a:r>
            <a:r>
              <a:rPr lang="pt-BR" sz="2200" b="1" dirty="0">
                <a:solidFill>
                  <a:srgbClr val="FFFF00"/>
                </a:solidFill>
              </a:rPr>
              <a:t>três classes: </a:t>
            </a:r>
          </a:p>
          <a:p>
            <a:pPr fontAlgn="base"/>
            <a:endParaRPr lang="pt-BR" sz="2200" b="1" dirty="0" smtClean="0"/>
          </a:p>
          <a:p>
            <a:pPr fontAlgn="base"/>
            <a:r>
              <a:rPr lang="pt-BR" sz="2200" b="1" dirty="0" smtClean="0">
                <a:solidFill>
                  <a:srgbClr val="FFFF00"/>
                </a:solidFill>
              </a:rPr>
              <a:t>Física</a:t>
            </a:r>
            <a:r>
              <a:rPr lang="pt-BR" sz="2200" b="1" dirty="0">
                <a:solidFill>
                  <a:srgbClr val="FFFF00"/>
                </a:solidFill>
              </a:rPr>
              <a:t>: </a:t>
            </a:r>
            <a:r>
              <a:rPr lang="pt-BR" sz="2200" b="1" dirty="0"/>
              <a:t>Os pagãos incrédulos; </a:t>
            </a:r>
          </a:p>
          <a:p>
            <a:pPr fontAlgn="base"/>
            <a:endParaRPr lang="pt-BR" sz="2200" b="1" dirty="0" smtClean="0"/>
          </a:p>
          <a:p>
            <a:pPr fontAlgn="base"/>
            <a:r>
              <a:rPr lang="pt-BR" sz="2200" b="1" dirty="0" smtClean="0">
                <a:solidFill>
                  <a:srgbClr val="FFFF00"/>
                </a:solidFill>
              </a:rPr>
              <a:t>Anímica</a:t>
            </a:r>
            <a:r>
              <a:rPr lang="pt-BR" sz="2200" b="1" dirty="0">
                <a:solidFill>
                  <a:srgbClr val="FFFF00"/>
                </a:solidFill>
              </a:rPr>
              <a:t>: </a:t>
            </a:r>
            <a:r>
              <a:rPr lang="pt-BR" sz="2200" b="1" dirty="0"/>
              <a:t>Os que não possuem a </a:t>
            </a:r>
            <a:r>
              <a:rPr lang="pt-BR" sz="2200" b="1" dirty="0">
                <a:solidFill>
                  <a:srgbClr val="FFFF00"/>
                </a:solidFill>
              </a:rPr>
              <a:t>"</a:t>
            </a:r>
            <a:r>
              <a:rPr lang="pt-BR" sz="2200" b="1" i="1" dirty="0" err="1">
                <a:solidFill>
                  <a:srgbClr val="FFFF00"/>
                </a:solidFill>
              </a:rPr>
              <a:t>gnosis</a:t>
            </a:r>
            <a:r>
              <a:rPr lang="pt-BR" sz="2200" b="1" dirty="0">
                <a:solidFill>
                  <a:srgbClr val="FFFF00"/>
                </a:solidFill>
              </a:rPr>
              <a:t>" </a:t>
            </a:r>
            <a:r>
              <a:rPr lang="pt-BR" sz="2200" b="1" dirty="0"/>
              <a:t>plena, mas podem alcançar a </a:t>
            </a:r>
            <a:r>
              <a:rPr lang="pt-BR" sz="2200" b="1" dirty="0">
                <a:solidFill>
                  <a:srgbClr val="FFFF00"/>
                </a:solidFill>
              </a:rPr>
              <a:t>"salvação" </a:t>
            </a:r>
            <a:r>
              <a:rPr lang="pt-BR" sz="2200" b="1" dirty="0"/>
              <a:t>por meio das </a:t>
            </a:r>
            <a:r>
              <a:rPr lang="pt-BR" sz="2200" b="1" dirty="0">
                <a:solidFill>
                  <a:srgbClr val="FFFF00"/>
                </a:solidFill>
              </a:rPr>
              <a:t>boas obras; </a:t>
            </a:r>
          </a:p>
          <a:p>
            <a:pPr fontAlgn="base"/>
            <a:endParaRPr lang="pt-BR" sz="2200" b="1" dirty="0" smtClean="0"/>
          </a:p>
          <a:p>
            <a:pPr fontAlgn="base"/>
            <a:r>
              <a:rPr lang="pt-BR" sz="2200" b="1" dirty="0" smtClean="0">
                <a:solidFill>
                  <a:srgbClr val="FFFF00"/>
                </a:solidFill>
              </a:rPr>
              <a:t>Espiritual</a:t>
            </a:r>
            <a:r>
              <a:rPr lang="pt-BR" sz="2200" b="1" dirty="0">
                <a:solidFill>
                  <a:srgbClr val="FFFF00"/>
                </a:solidFill>
              </a:rPr>
              <a:t>: </a:t>
            </a:r>
            <a:r>
              <a:rPr lang="pt-BR" sz="2200" b="1" dirty="0"/>
              <a:t>Os </a:t>
            </a:r>
            <a:r>
              <a:rPr lang="pt-BR" sz="2200" b="1" dirty="0">
                <a:solidFill>
                  <a:srgbClr val="002060"/>
                </a:solidFill>
              </a:rPr>
              <a:t>únicos</a:t>
            </a:r>
            <a:r>
              <a:rPr lang="pt-BR" sz="2200" b="1" dirty="0"/>
              <a:t> verdadeiramente espirituais, </a:t>
            </a:r>
            <a:r>
              <a:rPr lang="pt-BR" sz="2200" b="1" dirty="0">
                <a:solidFill>
                  <a:srgbClr val="002060"/>
                </a:solidFill>
              </a:rPr>
              <a:t>a elite</a:t>
            </a:r>
            <a:r>
              <a:rPr lang="pt-BR" sz="2200" b="1" dirty="0"/>
              <a:t>, os gnósticos. Estes possuem a </a:t>
            </a:r>
            <a:r>
              <a:rPr lang="pt-BR" sz="2200" b="1" dirty="0">
                <a:solidFill>
                  <a:srgbClr val="002060"/>
                </a:solidFill>
              </a:rPr>
              <a:t>salvação assegurada </a:t>
            </a:r>
            <a:r>
              <a:rPr lang="pt-BR" sz="2200" b="1" dirty="0"/>
              <a:t>por sua </a:t>
            </a:r>
            <a:r>
              <a:rPr lang="pt-BR" sz="2200" b="1" dirty="0">
                <a:solidFill>
                  <a:srgbClr val="002060"/>
                </a:solidFill>
              </a:rPr>
              <a:t>"natureza espiritual", </a:t>
            </a:r>
            <a:r>
              <a:rPr lang="pt-BR" sz="2200" b="1" dirty="0"/>
              <a:t>e por isso </a:t>
            </a:r>
            <a:r>
              <a:rPr lang="pt-BR" sz="2200" b="1" dirty="0">
                <a:solidFill>
                  <a:srgbClr val="FFFF00"/>
                </a:solidFill>
              </a:rPr>
              <a:t>não precisam fazer boas obras, </a:t>
            </a:r>
            <a:r>
              <a:rPr lang="pt-BR" sz="2200" b="1" dirty="0"/>
              <a:t>nem mesmo seguir </a:t>
            </a:r>
            <a:r>
              <a:rPr lang="pt-BR" sz="2200" b="1" dirty="0">
                <a:solidFill>
                  <a:srgbClr val="FFFF00"/>
                </a:solidFill>
              </a:rPr>
              <a:t>"padrões morais". </a:t>
            </a:r>
            <a:r>
              <a:rPr lang="pt-BR" sz="1600" b="1" dirty="0">
                <a:solidFill>
                  <a:srgbClr val="FFFF00"/>
                </a:solidFill>
              </a:rPr>
              <a:t>(https://</a:t>
            </a:r>
            <a:r>
              <a:rPr lang="pt-BR" sz="1600" b="1" dirty="0" smtClean="0">
                <a:solidFill>
                  <a:srgbClr val="FFFF00"/>
                </a:solidFill>
              </a:rPr>
              <a:t>www.aluzdoevangelho.com/single-post/2016/04/08/GNOSTICISMO)</a:t>
            </a:r>
            <a:endParaRPr lang="pt-BR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432048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692696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3.2 – O MARCIONISMO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pt-BR" sz="2000" b="1" dirty="0">
                <a:solidFill>
                  <a:srgbClr val="002060"/>
                </a:solidFill>
              </a:rPr>
              <a:t>ORIGINOU DE </a:t>
            </a:r>
            <a:r>
              <a:rPr lang="pt-BR" sz="2000" b="1" dirty="0">
                <a:solidFill>
                  <a:srgbClr val="FFFF00"/>
                </a:solidFill>
              </a:rPr>
              <a:t>MARCIÃO, </a:t>
            </a:r>
            <a:r>
              <a:rPr lang="pt-BR" sz="2000" b="1" dirty="0">
                <a:solidFill>
                  <a:srgbClr val="002060"/>
                </a:solidFill>
              </a:rPr>
              <a:t>UM HOMEM RICO, FILHO DO </a:t>
            </a:r>
            <a:r>
              <a:rPr lang="pt-BR" sz="2000" b="1" dirty="0">
                <a:solidFill>
                  <a:srgbClr val="FFFF00"/>
                </a:solidFill>
              </a:rPr>
              <a:t>BISPO DE SINOPE,</a:t>
            </a:r>
            <a:r>
              <a:rPr lang="pt-BR" sz="2000" b="1" dirty="0">
                <a:solidFill>
                  <a:srgbClr val="002060"/>
                </a:solidFill>
              </a:rPr>
              <a:t> NA ÁSIA MENOR. DEPOIS DE </a:t>
            </a:r>
            <a:r>
              <a:rPr lang="pt-BR" sz="2000" b="1" dirty="0">
                <a:solidFill>
                  <a:srgbClr val="FFFF00"/>
                </a:solidFill>
              </a:rPr>
              <a:t>DESVIOS DOUTRINÁRIOS </a:t>
            </a:r>
            <a:r>
              <a:rPr lang="pt-BR" sz="2000" b="1" dirty="0">
                <a:solidFill>
                  <a:srgbClr val="002060"/>
                </a:solidFill>
              </a:rPr>
              <a:t>A IGREJA O AFASTOU, LOGO ENTÃO </a:t>
            </a:r>
            <a:r>
              <a:rPr lang="pt-BR" sz="2000" b="1" dirty="0">
                <a:solidFill>
                  <a:srgbClr val="FFFF00"/>
                </a:solidFill>
              </a:rPr>
              <a:t>ELE FUNDOU SUA PRÓPRIA IGREJA, </a:t>
            </a:r>
            <a:r>
              <a:rPr lang="pt-BR" sz="2000" b="1" dirty="0">
                <a:solidFill>
                  <a:srgbClr val="002060"/>
                </a:solidFill>
              </a:rPr>
              <a:t>LEVANDO UM BOM NÚMERO DE SEGUIDORES</a:t>
            </a:r>
            <a:r>
              <a:rPr lang="pt-BR" sz="2000" b="1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endParaRPr lang="pt-BR" sz="2000" b="1" dirty="0" smtClean="0">
              <a:solidFill>
                <a:srgbClr val="002060"/>
              </a:solidFill>
            </a:endParaRPr>
          </a:p>
          <a:p>
            <a:r>
              <a:rPr lang="pt-BR" sz="3200" b="1" dirty="0">
                <a:solidFill>
                  <a:srgbClr val="FFFF00"/>
                </a:solidFill>
              </a:rPr>
              <a:t>A Heresia de </a:t>
            </a:r>
            <a:r>
              <a:rPr lang="pt-BR" sz="3200" b="1" dirty="0" err="1">
                <a:solidFill>
                  <a:srgbClr val="FFFF00"/>
                </a:solidFill>
              </a:rPr>
              <a:t>Marcião</a:t>
            </a:r>
            <a:r>
              <a:rPr lang="pt-BR" sz="3200" b="1" dirty="0">
                <a:solidFill>
                  <a:srgbClr val="FFFF00"/>
                </a:solidFill>
              </a:rPr>
              <a:t> e a </a:t>
            </a:r>
            <a:r>
              <a:rPr lang="pt-BR" sz="3200" b="1" dirty="0" smtClean="0">
                <a:solidFill>
                  <a:srgbClr val="FFFF00"/>
                </a:solidFill>
              </a:rPr>
              <a:t>Criação</a:t>
            </a:r>
          </a:p>
          <a:p>
            <a:endParaRPr lang="pt-BR" sz="2000" b="1" dirty="0"/>
          </a:p>
          <a:p>
            <a:r>
              <a:rPr lang="pt-BR" sz="2000" b="1" dirty="0" err="1">
                <a:solidFill>
                  <a:srgbClr val="FFFF00"/>
                </a:solidFill>
              </a:rPr>
              <a:t>Marcião</a:t>
            </a:r>
            <a:r>
              <a:rPr lang="pt-BR" sz="2000" b="1" dirty="0">
                <a:solidFill>
                  <a:srgbClr val="FFFF00"/>
                </a:solidFill>
              </a:rPr>
              <a:t> propôs </a:t>
            </a:r>
            <a:r>
              <a:rPr lang="pt-BR" sz="2000" b="1" dirty="0"/>
              <a:t>uma história mais simples com relação à criação. Segundo ele, o Deus do Novo Testamento e pai de Jesus Cristo não é o mesmo </a:t>
            </a:r>
            <a:r>
              <a:rPr lang="pt-BR" sz="2000" b="1" dirty="0">
                <a:hlinkClick r:id="rId2"/>
              </a:rPr>
              <a:t>Jeová</a:t>
            </a:r>
            <a:r>
              <a:rPr lang="pt-BR" sz="2000" b="1" dirty="0"/>
              <a:t> do antigo testamento. Há um Deus Altíssimo que é o pai de Jesus Cristo, e um ser inferior, que é Jeová. Foi Jeová que fez este mundo</a:t>
            </a:r>
            <a:r>
              <a:rPr lang="pt-BR" sz="2000" b="1" dirty="0" smtClean="0"/>
              <a:t>.</a:t>
            </a:r>
          </a:p>
          <a:p>
            <a:endParaRPr lang="pt-BR" sz="2000" b="1" dirty="0"/>
          </a:p>
          <a:p>
            <a:r>
              <a:rPr lang="pt-BR" sz="2000" b="1" dirty="0"/>
              <a:t>O Propósito do Deus Supremo era que houvesse um mundo puramente espiritual, mas Jeová por ignorância ou por maldade, fez este mundo, e nele inseriu a humanidade. Isto implica que o Antigo Testamento é apenas a palavra de Jeová e não do Deus Superior</a:t>
            </a:r>
            <a:r>
              <a:rPr lang="pt-BR" sz="2000" b="1" dirty="0" smtClean="0"/>
              <a:t>.</a:t>
            </a:r>
          </a:p>
          <a:p>
            <a:endParaRPr lang="pt-BR" dirty="0" smtClean="0"/>
          </a:p>
          <a:p>
            <a:pPr fontAlgn="base"/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432048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692696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3.2 – O MARCIONISMO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rgbClr val="FFFF00"/>
                </a:solidFill>
              </a:rPr>
              <a:t>Na Teoria de </a:t>
            </a:r>
            <a:r>
              <a:rPr lang="pt-BR" sz="2400" dirty="0" err="1">
                <a:solidFill>
                  <a:srgbClr val="FFFF00"/>
                </a:solidFill>
              </a:rPr>
              <a:t>Marcião</a:t>
            </a:r>
            <a:r>
              <a:rPr lang="pt-BR" sz="2400" dirty="0">
                <a:solidFill>
                  <a:srgbClr val="FFFF00"/>
                </a:solidFill>
              </a:rPr>
              <a:t>, </a:t>
            </a:r>
            <a:r>
              <a:rPr lang="pt-BR" sz="2400" dirty="0"/>
              <a:t>Jeová é um deus ciumento e arbitrário que elegeu um povo acima dos demais, é vingativo e confere a quem lhe desobedece, ou seja é apenas deus de Justiça, não de amor e misericórdia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/>
              <a:t>O </a:t>
            </a:r>
            <a:r>
              <a:rPr lang="pt-BR" sz="2400" dirty="0">
                <a:solidFill>
                  <a:srgbClr val="FFFF00"/>
                </a:solidFill>
              </a:rPr>
              <a:t>pai dos Cristãos </a:t>
            </a:r>
            <a:r>
              <a:rPr lang="pt-BR" sz="2400" dirty="0"/>
              <a:t>seria o </a:t>
            </a:r>
            <a:r>
              <a:rPr lang="pt-BR" sz="2400" dirty="0">
                <a:solidFill>
                  <a:srgbClr val="FFFF00"/>
                </a:solidFill>
              </a:rPr>
              <a:t>Deus Supremo </a:t>
            </a:r>
            <a:r>
              <a:rPr lang="pt-BR" sz="2400" dirty="0"/>
              <a:t>que </a:t>
            </a:r>
            <a:r>
              <a:rPr lang="pt-BR" sz="2400" dirty="0">
                <a:solidFill>
                  <a:srgbClr val="FFFF00"/>
                </a:solidFill>
              </a:rPr>
              <a:t>está muito acima de Jeová, </a:t>
            </a:r>
            <a:r>
              <a:rPr lang="pt-BR" sz="2400" b="1" dirty="0">
                <a:solidFill>
                  <a:srgbClr val="002060"/>
                </a:solidFill>
              </a:rPr>
              <a:t>não é Deus vingativo </a:t>
            </a:r>
            <a:r>
              <a:rPr lang="pt-BR" sz="2400" dirty="0"/>
              <a:t>mas </a:t>
            </a:r>
            <a:r>
              <a:rPr lang="pt-BR" sz="2400" b="1" dirty="0"/>
              <a:t>é todo amor. </a:t>
            </a:r>
            <a:r>
              <a:rPr lang="pt-BR" sz="2400" dirty="0"/>
              <a:t>Ele nos fornece a salvação gratuitamente, ele não estabelece leis, mas nos convida a amá-lo. O Deus Supremo se compadeceu das criaturas de Jeová e enviou seu filho para nos libertar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002060"/>
                </a:solidFill>
              </a:rPr>
              <a:t>Na visão </a:t>
            </a:r>
            <a:r>
              <a:rPr lang="pt-BR" sz="2400" b="1" dirty="0" err="1">
                <a:solidFill>
                  <a:srgbClr val="FFFF00"/>
                </a:solidFill>
              </a:rPr>
              <a:t>marcionita</a:t>
            </a:r>
            <a:r>
              <a:rPr lang="pt-BR" sz="2400" b="1" dirty="0">
                <a:solidFill>
                  <a:srgbClr val="002060"/>
                </a:solidFill>
              </a:rPr>
              <a:t> Jesus não nasceu de Maria</a:t>
            </a:r>
            <a:r>
              <a:rPr lang="pt-BR" sz="2400" b="1" dirty="0"/>
              <a:t>, </a:t>
            </a:r>
            <a:r>
              <a:rPr lang="pt-BR" sz="2400" dirty="0"/>
              <a:t>pois este fato tornaria Jesus súdito de Jeová. Para </a:t>
            </a:r>
            <a:r>
              <a:rPr lang="pt-BR" sz="2400" dirty="0" err="1"/>
              <a:t>Marcião</a:t>
            </a:r>
            <a:r>
              <a:rPr lang="pt-BR" sz="2400" dirty="0"/>
              <a:t>, Jesus apareceu repentinamente com aparência de um homem de 30 anos, na época do Imperador Tibério.</a:t>
            </a:r>
          </a:p>
        </p:txBody>
      </p:sp>
    </p:spTree>
    <p:extLst>
      <p:ext uri="{BB962C8B-B14F-4D97-AF65-F5344CB8AC3E}">
        <p14:creationId xmlns:p14="http://schemas.microsoft.com/office/powerpoint/2010/main" val="24796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432048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692696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3.2 – O MARCIONISMO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1446823"/>
            <a:ext cx="9144000" cy="5445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dirty="0" smtClean="0">
              <a:solidFill>
                <a:srgbClr val="FFFF00"/>
              </a:solidFill>
            </a:endParaRPr>
          </a:p>
          <a:p>
            <a:endParaRPr lang="pt-BR" sz="2400" dirty="0">
              <a:solidFill>
                <a:srgbClr val="FFFF00"/>
              </a:solidFill>
            </a:endParaRPr>
          </a:p>
          <a:p>
            <a:endParaRPr lang="pt-BR" sz="2400" dirty="0" smtClean="0">
              <a:solidFill>
                <a:srgbClr val="FFFF00"/>
              </a:solidFill>
            </a:endParaRPr>
          </a:p>
          <a:p>
            <a:r>
              <a:rPr lang="pt-BR" sz="2400" dirty="0" err="1" smtClean="0">
                <a:solidFill>
                  <a:srgbClr val="FFFF00"/>
                </a:solidFill>
              </a:rPr>
              <a:t>Marcião</a:t>
            </a:r>
            <a:r>
              <a:rPr lang="pt-BR" sz="2400" dirty="0" smtClean="0">
                <a:solidFill>
                  <a:srgbClr val="FFFF00"/>
                </a:solidFill>
              </a:rPr>
              <a:t> </a:t>
            </a:r>
            <a:r>
              <a:rPr lang="pt-BR" sz="2400" dirty="0">
                <a:solidFill>
                  <a:srgbClr val="FFFF00"/>
                </a:solidFill>
              </a:rPr>
              <a:t>e o Canon</a:t>
            </a:r>
          </a:p>
          <a:p>
            <a:r>
              <a:rPr lang="pt-BR" sz="2400" dirty="0"/>
              <a:t>Não haverá nenhum julgamento segundo à </a:t>
            </a:r>
            <a:endParaRPr lang="pt-BR" sz="2400" dirty="0" smtClean="0"/>
          </a:p>
          <a:p>
            <a:r>
              <a:rPr lang="pt-BR" sz="2400" dirty="0" smtClean="0"/>
              <a:t>doutrina </a:t>
            </a:r>
            <a:r>
              <a:rPr lang="pt-BR" sz="2400" dirty="0"/>
              <a:t>de </a:t>
            </a:r>
            <a:r>
              <a:rPr lang="pt-BR" sz="2400" dirty="0" err="1"/>
              <a:t>Marcião</a:t>
            </a:r>
            <a:r>
              <a:rPr lang="pt-BR" sz="2400" dirty="0"/>
              <a:t>, pois o Deus Supremo </a:t>
            </a:r>
            <a:endParaRPr lang="pt-BR" sz="2400" dirty="0" smtClean="0"/>
          </a:p>
          <a:p>
            <a:r>
              <a:rPr lang="pt-BR" sz="2400" dirty="0" smtClean="0"/>
              <a:t>é </a:t>
            </a:r>
            <a:r>
              <a:rPr lang="pt-BR" sz="2400" dirty="0"/>
              <a:t>um ser totalmente amoroso que nos </a:t>
            </a:r>
            <a:endParaRPr lang="pt-BR" sz="2400" dirty="0" smtClean="0"/>
          </a:p>
          <a:p>
            <a:r>
              <a:rPr lang="pt-BR" sz="2400" dirty="0" smtClean="0"/>
              <a:t>perdoa </a:t>
            </a:r>
            <a:r>
              <a:rPr lang="pt-BR" sz="2400" dirty="0"/>
              <a:t>de tudo. </a:t>
            </a:r>
            <a:r>
              <a:rPr lang="pt-BR" sz="2400" dirty="0">
                <a:solidFill>
                  <a:srgbClr val="FFFF00"/>
                </a:solidFill>
              </a:rPr>
              <a:t>O Velho Testamento era </a:t>
            </a:r>
            <a:r>
              <a:rPr lang="pt-BR" sz="2400" dirty="0" smtClean="0">
                <a:solidFill>
                  <a:srgbClr val="FFFF00"/>
                </a:solidFill>
              </a:rPr>
              <a:t>mal</a:t>
            </a:r>
          </a:p>
          <a:p>
            <a:r>
              <a:rPr lang="pt-BR" sz="2400" dirty="0" smtClean="0">
                <a:solidFill>
                  <a:srgbClr val="FFFF00"/>
                </a:solidFill>
              </a:rPr>
              <a:t>visto </a:t>
            </a:r>
            <a:r>
              <a:rPr lang="pt-BR" sz="2400" dirty="0">
                <a:solidFill>
                  <a:srgbClr val="FFFF00"/>
                </a:solidFill>
              </a:rPr>
              <a:t>e </a:t>
            </a:r>
            <a:r>
              <a:rPr lang="pt-BR" sz="2400" dirty="0" err="1">
                <a:solidFill>
                  <a:srgbClr val="FFFF00"/>
                </a:solidFill>
              </a:rPr>
              <a:t>Marcião</a:t>
            </a:r>
            <a:r>
              <a:rPr lang="pt-BR" sz="2400" dirty="0">
                <a:solidFill>
                  <a:srgbClr val="FFFF00"/>
                </a:solidFill>
              </a:rPr>
              <a:t> queria se livrar dele. </a:t>
            </a:r>
            <a:endParaRPr lang="pt-BR" sz="2400" dirty="0" smtClean="0">
              <a:solidFill>
                <a:srgbClr val="FFFF00"/>
              </a:solidFill>
            </a:endParaRPr>
          </a:p>
          <a:p>
            <a:r>
              <a:rPr lang="pt-BR" sz="2400" dirty="0" smtClean="0">
                <a:solidFill>
                  <a:srgbClr val="FFFF00"/>
                </a:solidFill>
              </a:rPr>
              <a:t>Não </a:t>
            </a:r>
            <a:r>
              <a:rPr lang="pt-BR" sz="2400" dirty="0">
                <a:solidFill>
                  <a:srgbClr val="FFFF00"/>
                </a:solidFill>
              </a:rPr>
              <a:t>queria que fosse lido nas igrejas </a:t>
            </a:r>
            <a:r>
              <a:rPr lang="pt-BR" sz="2400" dirty="0" smtClean="0">
                <a:solidFill>
                  <a:srgbClr val="FFFF00"/>
                </a:solidFill>
              </a:rPr>
              <a:t>nem</a:t>
            </a:r>
          </a:p>
          <a:p>
            <a:r>
              <a:rPr lang="pt-BR" sz="2400" dirty="0" smtClean="0">
                <a:solidFill>
                  <a:srgbClr val="FFFF00"/>
                </a:solidFill>
              </a:rPr>
              <a:t>poderia </a:t>
            </a:r>
            <a:r>
              <a:rPr lang="pt-BR" sz="2400" dirty="0">
                <a:solidFill>
                  <a:srgbClr val="FFFF00"/>
                </a:solidFill>
              </a:rPr>
              <a:t>ser base para o Cristianismo.</a:t>
            </a:r>
          </a:p>
          <a:p>
            <a:r>
              <a:rPr lang="pt-BR" sz="2400" dirty="0"/>
              <a:t>Só o Evangelho de </a:t>
            </a:r>
            <a:r>
              <a:rPr lang="pt-BR" sz="2400" b="1" dirty="0">
                <a:solidFill>
                  <a:srgbClr val="002060"/>
                </a:solidFill>
              </a:rPr>
              <a:t>Lucas</a:t>
            </a:r>
            <a:r>
              <a:rPr lang="pt-BR" sz="2400" dirty="0"/>
              <a:t> e as </a:t>
            </a:r>
            <a:r>
              <a:rPr lang="pt-BR" sz="2400" b="1" dirty="0">
                <a:solidFill>
                  <a:srgbClr val="002060"/>
                </a:solidFill>
              </a:rPr>
              <a:t>epístolas de </a:t>
            </a:r>
            <a:endParaRPr lang="pt-BR" sz="2400" b="1" dirty="0" smtClean="0">
              <a:solidFill>
                <a:srgbClr val="002060"/>
              </a:solidFill>
            </a:endParaRPr>
          </a:p>
          <a:p>
            <a:r>
              <a:rPr lang="pt-BR" sz="2400" b="1" dirty="0" smtClean="0">
                <a:solidFill>
                  <a:srgbClr val="002060"/>
                </a:solidFill>
              </a:rPr>
              <a:t>Paulo</a:t>
            </a:r>
            <a:r>
              <a:rPr lang="pt-BR" sz="2400" dirty="0" smtClean="0"/>
              <a:t> </a:t>
            </a:r>
            <a:r>
              <a:rPr lang="pt-BR" sz="2400" dirty="0"/>
              <a:t>eram os livros aceitos por </a:t>
            </a:r>
            <a:r>
              <a:rPr lang="pt-BR" sz="2400" dirty="0" err="1"/>
              <a:t>Marcião</a:t>
            </a:r>
            <a:r>
              <a:rPr lang="pt-BR" sz="2400" dirty="0"/>
              <a:t>, </a:t>
            </a:r>
            <a:endParaRPr lang="pt-BR" sz="2400" dirty="0" smtClean="0"/>
          </a:p>
          <a:p>
            <a:r>
              <a:rPr lang="pt-BR" sz="2400" dirty="0" smtClean="0"/>
              <a:t>ainda </a:t>
            </a:r>
            <a:r>
              <a:rPr lang="pt-BR" sz="2400" dirty="0"/>
              <a:t>assim, </a:t>
            </a:r>
            <a:r>
              <a:rPr lang="pt-BR" sz="2400" b="1" dirty="0">
                <a:solidFill>
                  <a:srgbClr val="002060"/>
                </a:solidFill>
              </a:rPr>
              <a:t>todas as partes desses livros </a:t>
            </a:r>
            <a:endParaRPr lang="pt-BR" sz="2400" b="1" dirty="0" smtClean="0">
              <a:solidFill>
                <a:srgbClr val="002060"/>
              </a:solidFill>
            </a:endParaRPr>
          </a:p>
          <a:p>
            <a:r>
              <a:rPr lang="pt-BR" sz="2400" b="1" dirty="0" smtClean="0">
                <a:solidFill>
                  <a:srgbClr val="002060"/>
                </a:solidFill>
              </a:rPr>
              <a:t>que </a:t>
            </a:r>
            <a:r>
              <a:rPr lang="pt-BR" sz="2400" b="1" dirty="0">
                <a:solidFill>
                  <a:srgbClr val="002060"/>
                </a:solidFill>
              </a:rPr>
              <a:t>citassem o Antigo Testamento, </a:t>
            </a:r>
            <a:endParaRPr lang="pt-BR" sz="2400" b="1" dirty="0" smtClean="0">
              <a:solidFill>
                <a:srgbClr val="002060"/>
              </a:solidFill>
            </a:endParaRPr>
          </a:p>
          <a:p>
            <a:r>
              <a:rPr lang="pt-BR" sz="2400" b="1" dirty="0" smtClean="0">
                <a:solidFill>
                  <a:srgbClr val="002060"/>
                </a:solidFill>
              </a:rPr>
              <a:t>deveriam </a:t>
            </a:r>
            <a:r>
              <a:rPr lang="pt-BR" sz="2400" b="1" dirty="0">
                <a:solidFill>
                  <a:srgbClr val="002060"/>
                </a:solidFill>
              </a:rPr>
              <a:t>ser retiradas. </a:t>
            </a:r>
            <a:r>
              <a:rPr lang="pt-BR" sz="2400" dirty="0">
                <a:solidFill>
                  <a:srgbClr val="FFFF00"/>
                </a:solidFill>
              </a:rPr>
              <a:t>Segundo </a:t>
            </a:r>
            <a:r>
              <a:rPr lang="pt-BR" sz="2400" dirty="0" err="1">
                <a:solidFill>
                  <a:srgbClr val="FFFF00"/>
                </a:solidFill>
              </a:rPr>
              <a:t>Marcião</a:t>
            </a:r>
            <a:r>
              <a:rPr lang="pt-BR" sz="2400" dirty="0">
                <a:solidFill>
                  <a:srgbClr val="FFFF00"/>
                </a:solidFill>
              </a:rPr>
              <a:t>, as referências ao Antigo Testamento tinham sido incluídas por judaizantes que adulteraram os livros de Paulo e Lucas</a:t>
            </a:r>
            <a:r>
              <a:rPr lang="pt-BR" sz="2400" dirty="0" smtClean="0">
                <a:solidFill>
                  <a:srgbClr val="FFFF00"/>
                </a:solidFill>
              </a:rPr>
              <a:t>.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46823"/>
            <a:ext cx="3491880" cy="4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2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432048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692696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3.3 – O ARIANISMO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 smtClean="0">
              <a:solidFill>
                <a:srgbClr val="002060"/>
              </a:solidFill>
            </a:endParaRPr>
          </a:p>
          <a:p>
            <a:endParaRPr lang="pt-BR" sz="2400" b="1" dirty="0" smtClean="0">
              <a:solidFill>
                <a:srgbClr val="002060"/>
              </a:solidFill>
            </a:endParaRPr>
          </a:p>
          <a:p>
            <a:endParaRPr lang="pt-BR" sz="2400" b="1" dirty="0" smtClean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ÁRIO OU ÁRIUS, </a:t>
            </a:r>
            <a:r>
              <a:rPr lang="pt-BR" sz="2000" b="1" dirty="0" smtClean="0"/>
              <a:t>FOI O FUNDADOR DA </a:t>
            </a:r>
          </a:p>
          <a:p>
            <a:r>
              <a:rPr lang="pt-BR" sz="2000" b="1" dirty="0" smtClean="0"/>
              <a:t>DOUTRIANA CRISTÃ DO ARIONISMO. 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ERA PRESBÍTERO CRISTÃO DE </a:t>
            </a:r>
          </a:p>
          <a:p>
            <a:r>
              <a:rPr lang="pt-BR" sz="2000" b="1" dirty="0" smtClean="0"/>
              <a:t>ALEXANDRIA, POR ISSO TAMBÉM ERA </a:t>
            </a:r>
          </a:p>
          <a:p>
            <a:r>
              <a:rPr lang="pt-BR" sz="2000" b="1" dirty="0" smtClean="0"/>
              <a:t>CONHECIDO COMO ÁRIUS DE </a:t>
            </a:r>
          </a:p>
          <a:p>
            <a:r>
              <a:rPr lang="pt-BR" sz="2000" b="1" dirty="0" smtClean="0"/>
              <a:t>ALEXANDRIA.</a:t>
            </a:r>
          </a:p>
          <a:p>
            <a:endParaRPr lang="pt-BR" sz="2000" b="1" dirty="0"/>
          </a:p>
          <a:p>
            <a:r>
              <a:rPr lang="pt-BR" sz="2000" b="1" dirty="0" smtClean="0">
                <a:solidFill>
                  <a:srgbClr val="002060"/>
                </a:solidFill>
              </a:rPr>
              <a:t>ERA UM PREGADOR DE GRANDE 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ERUDIÇÃO </a:t>
            </a:r>
            <a:r>
              <a:rPr lang="pt-BR" sz="2000" b="1" dirty="0" smtClean="0"/>
              <a:t>(CONHECIMENTO), NUM </a:t>
            </a:r>
          </a:p>
          <a:p>
            <a:r>
              <a:rPr lang="pt-BR" sz="2000" b="1" dirty="0" smtClean="0"/>
              <a:t>DETERMINADO MOMENTO PASSOU </a:t>
            </a:r>
          </a:p>
          <a:p>
            <a:r>
              <a:rPr lang="pt-BR" sz="2000" b="1" dirty="0" smtClean="0"/>
              <a:t>A APRESENTAR A JESUS, COMO NÃO </a:t>
            </a:r>
          </a:p>
          <a:p>
            <a:r>
              <a:rPr lang="pt-BR" sz="2000" b="1" dirty="0" smtClean="0"/>
              <a:t>SENDO DA MESMA SUBSTÂNCIA DE DEUS.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PARA ELE JESUS NÃO ERA ETERNO, FOI CRIADO, TEVE PRINCÍPIO, OU SEJA , PARA ELE CRISTO NÃO ERA PERFEITAMENTE DEUS, MAS UM INTERMEDIÁRIO MENOR.</a:t>
            </a:r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484784"/>
            <a:ext cx="4356484" cy="4176464"/>
          </a:xfrm>
          <a:prstGeom prst="rect">
            <a:avLst/>
          </a:prstGeom>
        </p:spPr>
      </p:pic>
      <p:sp>
        <p:nvSpPr>
          <p:cNvPr id="8" name="Pentágono 7">
            <a:hlinkClick r:id="rId3" action="ppaction://hlinkfile"/>
          </p:cNvPr>
          <p:cNvSpPr/>
          <p:nvPr/>
        </p:nvSpPr>
        <p:spPr>
          <a:xfrm>
            <a:off x="3563888" y="2348880"/>
            <a:ext cx="792088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>
                <a:solidFill>
                  <a:srgbClr val="002060"/>
                </a:solidFill>
              </a:rPr>
              <a:t>PAPAI NOEL BATEU EM ÁRIO</a:t>
            </a:r>
            <a:endParaRPr lang="pt-BR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432048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692696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3.4 – OS EBIONITAS 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323528" y="1556792"/>
            <a:ext cx="3960440" cy="51125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/>
              <a:t>Seita cristã primitiva de orientação JUDAIZANTE e herética (v. HERESIA</a:t>
            </a:r>
            <a:r>
              <a:rPr lang="pt-BR" sz="2000" b="1" dirty="0" smtClean="0"/>
              <a:t>).</a:t>
            </a:r>
          </a:p>
          <a:p>
            <a:endParaRPr lang="pt-BR" sz="2000" b="1" dirty="0"/>
          </a:p>
          <a:p>
            <a:r>
              <a:rPr lang="pt-BR" sz="2000" b="1" dirty="0" smtClean="0">
                <a:solidFill>
                  <a:srgbClr val="002060"/>
                </a:solidFill>
              </a:rPr>
              <a:t>Para </a:t>
            </a:r>
            <a:r>
              <a:rPr lang="pt-BR" sz="2000" b="1" dirty="0">
                <a:solidFill>
                  <a:srgbClr val="002060"/>
                </a:solidFill>
              </a:rPr>
              <a:t>os </a:t>
            </a:r>
            <a:r>
              <a:rPr lang="pt-BR" sz="2000" b="1" dirty="0" err="1">
                <a:solidFill>
                  <a:srgbClr val="002060"/>
                </a:solidFill>
              </a:rPr>
              <a:t>ebionitas</a:t>
            </a:r>
            <a:r>
              <a:rPr lang="pt-BR" sz="2000" b="1" dirty="0">
                <a:solidFill>
                  <a:srgbClr val="002060"/>
                </a:solidFill>
              </a:rPr>
              <a:t> Jesus era um simples ser humano, um profeta. 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/>
          </a:p>
          <a:p>
            <a:r>
              <a:rPr lang="pt-BR" sz="2000" b="1" dirty="0" smtClean="0"/>
              <a:t>Eles </a:t>
            </a:r>
            <a:r>
              <a:rPr lang="pt-BR" sz="2000" b="1" dirty="0"/>
              <a:t>ensinavam que por ocasião do </a:t>
            </a:r>
            <a:r>
              <a:rPr lang="pt-BR" sz="2000" b="1" dirty="0" smtClean="0"/>
              <a:t>batismo, </a:t>
            </a:r>
            <a:r>
              <a:rPr lang="pt-BR" sz="2000" b="1" dirty="0"/>
              <a:t>Cristo desceu sobre Jesus, mas subiu outra vez antes da sua crucificação. </a:t>
            </a:r>
            <a:endParaRPr lang="pt-BR" sz="2000" b="1" dirty="0" smtClean="0"/>
          </a:p>
          <a:p>
            <a:endParaRPr lang="pt-BR" sz="2000" b="1" dirty="0"/>
          </a:p>
          <a:p>
            <a:r>
              <a:rPr lang="pt-BR" sz="2000" b="1" dirty="0" smtClean="0">
                <a:solidFill>
                  <a:srgbClr val="002060"/>
                </a:solidFill>
              </a:rPr>
              <a:t>Eles </a:t>
            </a:r>
            <a:r>
              <a:rPr lang="pt-BR" sz="2000" b="1" dirty="0">
                <a:solidFill>
                  <a:srgbClr val="002060"/>
                </a:solidFill>
              </a:rPr>
              <a:t>não aceitavam os ensinamentos de Paulo.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556792"/>
            <a:ext cx="414046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9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432048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692696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4.4 – ATANÁSIO 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323528" y="1556792"/>
            <a:ext cx="3960440" cy="51125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/>
              <a:t>Atanásio nasceu em Alexandria, no Egito, em 296. </a:t>
            </a:r>
            <a:endParaRPr lang="pt-BR" sz="2000" b="1" dirty="0" smtClean="0"/>
          </a:p>
          <a:p>
            <a:endParaRPr lang="pt-BR" sz="2000" b="1" dirty="0"/>
          </a:p>
          <a:p>
            <a:r>
              <a:rPr lang="pt-BR" sz="2000" b="1" dirty="0" smtClean="0">
                <a:solidFill>
                  <a:srgbClr val="002060"/>
                </a:solidFill>
              </a:rPr>
              <a:t>No </a:t>
            </a:r>
            <a:r>
              <a:rPr lang="pt-BR" sz="2000" b="1" dirty="0">
                <a:solidFill>
                  <a:srgbClr val="002060"/>
                </a:solidFill>
              </a:rPr>
              <a:t>ano de 325, deu-se o I Concílio Ecumênico, em Niceia, para definir a doutrina autêntica contra a heresia tão capciosa dos arianos, a qual fazia de Jesus uma criatura inferior a Deus Pai. </a:t>
            </a:r>
            <a:r>
              <a:rPr lang="pt-BR" sz="2000" b="1" dirty="0"/>
              <a:t>Atanásio participou do Concílio na qualidade de assessor do seu bispo, embora fosse somente diácono na época.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GRANDE APOIADOR DAS DOUTRINA DA TRINDADE E DA DIVINDADE DE CRISTO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6792"/>
            <a:ext cx="4752528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432048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692696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4.5 – JOÃO CRISÓSTOMO 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5004048" y="1456916"/>
            <a:ext cx="3960440" cy="51125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/>
              <a:t>Conhecido </a:t>
            </a:r>
            <a:r>
              <a:rPr lang="pt-BR" sz="2000" b="1" dirty="0"/>
              <a:t>como “Boca de Ouro” pela eloquência de seus sermões, </a:t>
            </a:r>
            <a:r>
              <a:rPr lang="pt-BR" sz="2000" b="1" dirty="0" err="1"/>
              <a:t>Crisóstomo</a:t>
            </a:r>
            <a:r>
              <a:rPr lang="pt-BR" sz="2000" b="1" dirty="0"/>
              <a:t> nasceu em </a:t>
            </a:r>
            <a:r>
              <a:rPr lang="pt-BR" sz="2000" b="1" dirty="0" err="1"/>
              <a:t>Antioquia</a:t>
            </a:r>
            <a:r>
              <a:rPr lang="pt-BR" sz="2000" b="1" dirty="0"/>
              <a:t> e foi criado por sua mãe, que se tornara viúva aos 20 anos</a:t>
            </a:r>
            <a:r>
              <a:rPr lang="pt-BR" sz="2000" b="1" dirty="0" smtClean="0"/>
              <a:t>.</a:t>
            </a:r>
            <a:endParaRPr lang="pt-BR" sz="2000" b="1" dirty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r>
              <a:rPr lang="pt-BR" sz="2000" b="1" dirty="0">
                <a:solidFill>
                  <a:srgbClr val="002060"/>
                </a:solidFill>
              </a:rPr>
              <a:t>Ele se tornou um monge e, mais tarde, foi nomeado diácono (no ano 381) e sacerdote (no ano 386) em </a:t>
            </a:r>
            <a:r>
              <a:rPr lang="pt-BR" sz="2000" b="1" dirty="0" err="1">
                <a:solidFill>
                  <a:srgbClr val="002060"/>
                </a:solidFill>
              </a:rPr>
              <a:t>Antioquia</a:t>
            </a:r>
            <a:r>
              <a:rPr lang="pt-BR" sz="2000" b="1" dirty="0">
                <a:solidFill>
                  <a:srgbClr val="002060"/>
                </a:solidFill>
              </a:rPr>
              <a:t>. 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  <a:p>
            <a:r>
              <a:rPr lang="pt-BR" sz="2000" b="1" dirty="0"/>
              <a:t>Os sermões de </a:t>
            </a:r>
            <a:r>
              <a:rPr lang="pt-BR" sz="2000" b="1" dirty="0" err="1"/>
              <a:t>Crisóstomo</a:t>
            </a:r>
            <a:r>
              <a:rPr lang="pt-BR" sz="2000" b="1" dirty="0"/>
              <a:t>, bem como seus comentários acerca da Bíblia, levaram muitos a considerá-lo o segundo maior patriarca da Igreja, após Agostinho.”</a:t>
            </a:r>
            <a:endParaRPr lang="pt-BR" sz="2000" b="1" dirty="0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403328" cy="30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31540" y="188640"/>
            <a:ext cx="8280920" cy="605172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4.6 – JERÔNIMO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4788024" y="1456916"/>
            <a:ext cx="4176464" cy="51125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/>
              <a:t>Erudito e teólogo nascido na Dalmácia, Jerônimo (340-420) esforçou-se por divulgar no Ocidente a literatura eclesiástica grega. </a:t>
            </a:r>
            <a:endParaRPr lang="pt-BR" sz="2000" b="1" dirty="0" smtClean="0"/>
          </a:p>
          <a:p>
            <a:endParaRPr lang="pt-BR" sz="2000" b="1" dirty="0"/>
          </a:p>
          <a:p>
            <a:r>
              <a:rPr lang="pt-BR" sz="2000" b="1" dirty="0" smtClean="0">
                <a:solidFill>
                  <a:srgbClr val="002060"/>
                </a:solidFill>
              </a:rPr>
              <a:t>Passou </a:t>
            </a:r>
            <a:r>
              <a:rPr lang="pt-BR" sz="2000" b="1" dirty="0">
                <a:solidFill>
                  <a:srgbClr val="002060"/>
                </a:solidFill>
              </a:rPr>
              <a:t>grande parte de sua vida no Oriente. Sua obra mais conhecida é a tradução das Escrituras Sagradas para o latim - A </a:t>
            </a:r>
            <a:r>
              <a:rPr lang="pt-BR" sz="2000" b="1" i="1" dirty="0">
                <a:solidFill>
                  <a:srgbClr val="002060"/>
                </a:solidFill>
              </a:rPr>
              <a:t>Vulgata.</a:t>
            </a:r>
            <a:r>
              <a:rPr lang="pt-BR" sz="2000" b="1" dirty="0">
                <a:solidFill>
                  <a:srgbClr val="002060"/>
                </a:solidFill>
              </a:rPr>
              <a:t> 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/>
          </a:p>
          <a:p>
            <a:r>
              <a:rPr lang="pt-BR" sz="2000" b="1" dirty="0" smtClean="0"/>
              <a:t>Foi </a:t>
            </a:r>
            <a:r>
              <a:rPr lang="pt-BR" sz="2000" b="1" dirty="0"/>
              <a:t>também um dos divulgadores do ideal monástico e um dos mais respeitados mestres espirituais da igreja ocidental</a:t>
            </a:r>
            <a:r>
              <a:rPr lang="pt-BR" sz="2000" dirty="0"/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5286"/>
            <a:ext cx="4248472" cy="4455827"/>
          </a:xfrm>
          <a:prstGeom prst="rect">
            <a:avLst/>
          </a:prstGeom>
        </p:spPr>
      </p:pic>
      <p:sp>
        <p:nvSpPr>
          <p:cNvPr id="8" name="Pentágono 7">
            <a:hlinkClick r:id="rId3" action="ppaction://hlinkfile"/>
          </p:cNvPr>
          <p:cNvSpPr/>
          <p:nvPr/>
        </p:nvSpPr>
        <p:spPr>
          <a:xfrm>
            <a:off x="2195736" y="6331390"/>
            <a:ext cx="936104" cy="47618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 smtClean="0"/>
              <a:t>JERÔNIMO E O LEÃO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29074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807604"/>
            <a:ext cx="8280920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1- A PERSEGUIÇÃO DOS IMPERADORES ROMANOS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1340768"/>
            <a:ext cx="3923928" cy="55172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A perseguição aos cristãos no Império Romano</a:t>
            </a:r>
            <a:r>
              <a:rPr lang="pt-BR" sz="2400" dirty="0">
                <a:solidFill>
                  <a:schemeClr val="bg1"/>
                </a:solidFill>
              </a:rPr>
              <a:t> ocorreu de forma intermitente durante um período de </a:t>
            </a:r>
            <a:r>
              <a:rPr lang="pt-BR" sz="2400" dirty="0">
                <a:solidFill>
                  <a:schemeClr val="bg1"/>
                </a:solidFill>
                <a:hlinkClick r:id="rId2" tooltip="História do cristianismo"/>
              </a:rPr>
              <a:t>mais de dois séculos</a:t>
            </a:r>
            <a:r>
              <a:rPr lang="pt-BR" sz="2400" dirty="0">
                <a:solidFill>
                  <a:schemeClr val="bg1"/>
                </a:solidFill>
              </a:rPr>
              <a:t> entre o </a:t>
            </a:r>
            <a:r>
              <a:rPr lang="pt-BR" sz="2400" dirty="0">
                <a:solidFill>
                  <a:schemeClr val="bg1"/>
                </a:solidFill>
                <a:hlinkClick r:id="rId3"/>
              </a:rPr>
              <a:t>Grande Incêndio de Roma,</a:t>
            </a:r>
            <a:r>
              <a:rPr lang="pt-BR" sz="2400" dirty="0">
                <a:solidFill>
                  <a:schemeClr val="bg1"/>
                </a:solidFill>
              </a:rPr>
              <a:t> em 64 </a:t>
            </a:r>
            <a:r>
              <a:rPr lang="pt-BR" sz="2400" dirty="0" err="1">
                <a:solidFill>
                  <a:schemeClr val="bg1"/>
                </a:solidFill>
              </a:rPr>
              <a:t>d.C</a:t>
            </a:r>
            <a:r>
              <a:rPr lang="pt-BR" sz="2400" dirty="0">
                <a:solidFill>
                  <a:schemeClr val="bg1"/>
                </a:solidFill>
              </a:rPr>
              <a:t>, sob </a:t>
            </a:r>
            <a:r>
              <a:rPr lang="pt-BR" sz="2400" dirty="0">
                <a:solidFill>
                  <a:schemeClr val="bg1"/>
                </a:solidFill>
                <a:hlinkClick r:id="rId4" tooltip="Nero"/>
              </a:rPr>
              <a:t>Nero</a:t>
            </a:r>
            <a:r>
              <a:rPr lang="pt-BR" sz="2400" dirty="0">
                <a:solidFill>
                  <a:schemeClr val="bg1"/>
                </a:solidFill>
              </a:rPr>
              <a:t>, e o </a:t>
            </a:r>
            <a:r>
              <a:rPr lang="pt-BR" sz="2400" dirty="0">
                <a:solidFill>
                  <a:schemeClr val="bg1"/>
                </a:solidFill>
                <a:hlinkClick r:id="rId5" tooltip="Édito de Milão"/>
              </a:rPr>
              <a:t>Édito de Milão</a:t>
            </a:r>
            <a:r>
              <a:rPr lang="pt-BR" sz="2400" dirty="0">
                <a:solidFill>
                  <a:schemeClr val="bg1"/>
                </a:solidFill>
              </a:rPr>
              <a:t>, em 313 </a:t>
            </a:r>
            <a:r>
              <a:rPr lang="pt-BR" sz="2400" dirty="0" err="1">
                <a:solidFill>
                  <a:schemeClr val="bg1"/>
                </a:solidFill>
              </a:rPr>
              <a:t>d.C</a:t>
            </a:r>
            <a:r>
              <a:rPr lang="pt-BR" sz="2400" dirty="0">
                <a:solidFill>
                  <a:schemeClr val="bg1"/>
                </a:solidFill>
              </a:rPr>
              <a:t>, em que os </a:t>
            </a:r>
            <a:r>
              <a:rPr lang="pt-BR" sz="2400" dirty="0">
                <a:solidFill>
                  <a:schemeClr val="bg1"/>
                </a:solidFill>
                <a:hlinkClick r:id="rId6" tooltip="Imperador romano"/>
              </a:rPr>
              <a:t>imperadores romanos</a:t>
            </a:r>
            <a:r>
              <a:rPr lang="pt-BR" sz="2400" dirty="0">
                <a:solidFill>
                  <a:schemeClr val="bg1"/>
                </a:solidFill>
              </a:rPr>
              <a:t> </a:t>
            </a:r>
            <a:r>
              <a:rPr lang="pt-BR" sz="2400" dirty="0">
                <a:solidFill>
                  <a:schemeClr val="bg1"/>
                </a:solidFill>
                <a:hlinkClick r:id="rId7" tooltip="Constantino"/>
              </a:rPr>
              <a:t>Constantino, o Grande,</a:t>
            </a:r>
            <a:r>
              <a:rPr lang="pt-BR" sz="2400" dirty="0">
                <a:solidFill>
                  <a:schemeClr val="bg1"/>
                </a:solidFill>
              </a:rPr>
              <a:t> e </a:t>
            </a:r>
            <a:r>
              <a:rPr lang="pt-BR" sz="2400" dirty="0">
                <a:solidFill>
                  <a:schemeClr val="bg1"/>
                </a:solidFill>
                <a:hlinkClick r:id="rId8" tooltip="Licínio"/>
              </a:rPr>
              <a:t>Licínio</a:t>
            </a:r>
            <a:r>
              <a:rPr lang="pt-BR" sz="2400" dirty="0">
                <a:solidFill>
                  <a:schemeClr val="bg1"/>
                </a:solidFill>
              </a:rPr>
              <a:t>, legalizaram a religião </a:t>
            </a:r>
            <a:r>
              <a:rPr lang="pt-BR" sz="2400" dirty="0">
                <a:solidFill>
                  <a:schemeClr val="bg1"/>
                </a:solidFill>
                <a:hlinkClick r:id="rId9"/>
              </a:rPr>
              <a:t>cristã.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0768"/>
            <a:ext cx="5220072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67544" y="260648"/>
            <a:ext cx="8280920" cy="965212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4.7 - AGOSTINHO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4644008" y="1456916"/>
            <a:ext cx="4320480" cy="51125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pt-BR" sz="2000" b="1" dirty="0" smtClean="0"/>
          </a:p>
          <a:p>
            <a:pPr marL="342900" indent="-342900">
              <a:buFontTx/>
              <a:buChar char="-"/>
            </a:pPr>
            <a:endParaRPr lang="pt-BR" sz="2000" b="1" dirty="0"/>
          </a:p>
          <a:p>
            <a:pPr marL="342900" indent="-342900">
              <a:buFontTx/>
              <a:buChar char="-"/>
            </a:pPr>
            <a:endParaRPr lang="pt-BR" sz="2000" b="1" dirty="0" smtClean="0"/>
          </a:p>
          <a:p>
            <a:pPr marL="342900" indent="-342900">
              <a:buFontTx/>
              <a:buChar char="-"/>
            </a:pPr>
            <a:endParaRPr lang="pt-BR" sz="2000" b="1" dirty="0"/>
          </a:p>
          <a:p>
            <a:pPr marL="342900" indent="-342900">
              <a:buFontTx/>
              <a:buChar char="-"/>
            </a:pPr>
            <a:endParaRPr lang="pt-BR" sz="2000" b="1" dirty="0" smtClean="0"/>
          </a:p>
          <a:p>
            <a:pPr marL="342900" indent="-342900">
              <a:buFontTx/>
              <a:buChar char="-"/>
            </a:pPr>
            <a:endParaRPr lang="pt-BR" sz="2400" b="1" dirty="0" smtClean="0"/>
          </a:p>
          <a:p>
            <a:pPr marL="342900" indent="-342900">
              <a:buFontTx/>
              <a:buChar char="-"/>
            </a:pPr>
            <a:r>
              <a:rPr lang="pt-BR" sz="2400" b="1" dirty="0" smtClean="0"/>
              <a:t>Bispo </a:t>
            </a:r>
            <a:r>
              <a:rPr lang="pt-BR" sz="2400" b="1" dirty="0"/>
              <a:t>de </a:t>
            </a:r>
            <a:r>
              <a:rPr lang="pt-BR" sz="2400" b="1" dirty="0" err="1"/>
              <a:t>Hipona</a:t>
            </a:r>
            <a:r>
              <a:rPr lang="pt-BR" sz="2400" b="1" dirty="0"/>
              <a:t>, </a:t>
            </a:r>
            <a:r>
              <a:rPr lang="pt-BR" sz="2400" b="1" dirty="0">
                <a:solidFill>
                  <a:srgbClr val="002060"/>
                </a:solidFill>
              </a:rPr>
              <a:t>Agostinho (354-430) é considerado o maior teólogo da Igreja Primitiva. </a:t>
            </a:r>
            <a:r>
              <a:rPr lang="pt-BR" sz="2400" b="1" dirty="0"/>
              <a:t>Grande intérprete e sistematizador das doutrinas cristãs, </a:t>
            </a:r>
            <a:r>
              <a:rPr lang="pt-BR" sz="2400" b="1" dirty="0">
                <a:solidFill>
                  <a:srgbClr val="002060"/>
                </a:solidFill>
              </a:rPr>
              <a:t>deixou mais de 600 obras, </a:t>
            </a:r>
            <a:r>
              <a:rPr lang="pt-BR" sz="2400" b="1" dirty="0"/>
              <a:t>entre as quais </a:t>
            </a:r>
            <a:r>
              <a:rPr lang="pt-BR" sz="2400" b="1" i="1" dirty="0">
                <a:solidFill>
                  <a:srgbClr val="FF0000"/>
                </a:solidFill>
              </a:rPr>
              <a:t>Confissões, </a:t>
            </a:r>
            <a:r>
              <a:rPr lang="pt-BR" sz="2400" b="1" i="1" dirty="0"/>
              <a:t>Santíssima Trindade, </a:t>
            </a:r>
            <a:r>
              <a:rPr lang="pt-BR" sz="2400" b="1" i="1" dirty="0">
                <a:solidFill>
                  <a:srgbClr val="FF0000"/>
                </a:solidFill>
              </a:rPr>
              <a:t>Cidade de Deus, </a:t>
            </a:r>
            <a:r>
              <a:rPr lang="pt-BR" sz="2400" b="1" i="1" dirty="0"/>
              <a:t>Narrações Sobre os Salmos </a:t>
            </a:r>
            <a:r>
              <a:rPr lang="pt-BR" sz="2400" b="1" dirty="0"/>
              <a:t>etc</a:t>
            </a:r>
            <a:r>
              <a:rPr lang="pt-BR" sz="2400" b="1" dirty="0" smtClean="0"/>
              <a:t>.</a:t>
            </a:r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6916"/>
            <a:ext cx="374441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31540" y="116632"/>
            <a:ext cx="8280920" cy="74918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5 – CONSTANTINO E O CRISTIANISMO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-187" y="1340768"/>
            <a:ext cx="9144000" cy="54010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pt-BR" sz="2000" b="1" dirty="0" smtClean="0"/>
          </a:p>
          <a:p>
            <a:pPr marL="342900" indent="-342900">
              <a:buFontTx/>
              <a:buChar char="-"/>
            </a:pPr>
            <a:endParaRPr lang="pt-BR" sz="2000" b="1" dirty="0"/>
          </a:p>
          <a:p>
            <a:pPr marL="342900" indent="-342900">
              <a:buFontTx/>
              <a:buChar char="-"/>
            </a:pPr>
            <a:endParaRPr lang="pt-BR" sz="2000" b="1" dirty="0" smtClean="0"/>
          </a:p>
          <a:p>
            <a:pPr marL="342900" indent="-342900">
              <a:buFontTx/>
              <a:buChar char="-"/>
            </a:pPr>
            <a:endParaRPr lang="pt-BR" sz="2000" b="1" dirty="0"/>
          </a:p>
          <a:p>
            <a:pPr marL="342900" indent="-342900">
              <a:buFontTx/>
              <a:buChar char="-"/>
            </a:pPr>
            <a:endParaRPr lang="pt-BR" sz="2000" b="1" dirty="0" smtClean="0"/>
          </a:p>
          <a:p>
            <a:endParaRPr lang="pt-BR" sz="2400" b="1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200" dirty="0" smtClean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Segundo a história, na </a:t>
            </a:r>
            <a:r>
              <a:rPr lang="pt-BR" sz="2200" dirty="0"/>
              <a:t>véspera de uma batalha decisiva contra seu maior rival, o general romano Constantino viu no céu uma cruz flamejante com os dizeres latinos </a:t>
            </a:r>
            <a:r>
              <a:rPr lang="pt-BR" sz="2200" b="1" dirty="0"/>
              <a:t>In hoc signo </a:t>
            </a:r>
            <a:r>
              <a:rPr lang="pt-BR" sz="2200" b="1" dirty="0" err="1"/>
              <a:t>vinces</a:t>
            </a:r>
            <a:r>
              <a:rPr lang="pt-BR" sz="2200" b="1" dirty="0"/>
              <a:t> </a:t>
            </a:r>
            <a:r>
              <a:rPr lang="pt-BR" sz="2200" dirty="0"/>
              <a:t>– algo </a:t>
            </a:r>
            <a:r>
              <a:rPr lang="pt-BR" sz="2200" dirty="0">
                <a:solidFill>
                  <a:schemeClr val="bg1"/>
                </a:solidFill>
              </a:rPr>
              <a:t>como</a:t>
            </a:r>
            <a:r>
              <a:rPr lang="pt-BR" sz="2200" dirty="0">
                <a:solidFill>
                  <a:srgbClr val="002060"/>
                </a:solidFill>
              </a:rPr>
              <a:t> </a:t>
            </a:r>
            <a:r>
              <a:rPr lang="pt-BR" sz="2200" b="1" dirty="0">
                <a:solidFill>
                  <a:srgbClr val="002060"/>
                </a:solidFill>
              </a:rPr>
              <a:t>“Com este símbolo vencerás”. </a:t>
            </a:r>
            <a:r>
              <a:rPr lang="pt-BR" sz="2200" dirty="0"/>
              <a:t>Não deu outra: </a:t>
            </a:r>
            <a:r>
              <a:rPr lang="pt-BR" sz="2200" dirty="0">
                <a:solidFill>
                  <a:srgbClr val="002060"/>
                </a:solidFill>
              </a:rPr>
              <a:t>Constantino mandou pintar a cruz nos escudos de seus soldados,</a:t>
            </a:r>
            <a:r>
              <a:rPr lang="pt-BR" sz="2200" dirty="0"/>
              <a:t> derrotou </a:t>
            </a:r>
            <a:r>
              <a:rPr lang="pt-BR" sz="2200" dirty="0" smtClean="0"/>
              <a:t>seu inimigo </a:t>
            </a:r>
            <a:r>
              <a:rPr lang="pt-BR" sz="2200" dirty="0" err="1"/>
              <a:t>Maxêncio</a:t>
            </a:r>
            <a:r>
              <a:rPr lang="pt-BR" sz="2200" dirty="0"/>
              <a:t> e virou imperador</a:t>
            </a:r>
            <a:r>
              <a:rPr lang="pt-BR" sz="2200" dirty="0" smtClean="0"/>
              <a:t>.</a:t>
            </a:r>
          </a:p>
          <a:p>
            <a:pPr marL="342900" indent="-342900">
              <a:buFontTx/>
              <a:buChar char="-"/>
            </a:pPr>
            <a:endParaRPr lang="pt-BR" sz="2200" dirty="0"/>
          </a:p>
          <a:p>
            <a:pPr marL="342900" indent="-342900">
              <a:buFontTx/>
              <a:buChar char="-"/>
            </a:pPr>
            <a:r>
              <a:rPr lang="pt-BR" sz="2200" dirty="0" smtClean="0"/>
              <a:t>Durante quase 300 anos a Igreja foi perseguida, principalmente, pelo Império Romano. </a:t>
            </a:r>
            <a:r>
              <a:rPr lang="pt-BR" sz="2200" dirty="0" smtClean="0">
                <a:solidFill>
                  <a:srgbClr val="FFFF00"/>
                </a:solidFill>
              </a:rPr>
              <a:t>No ano 324, Constantino torna-se imperador de todo o Império Romano se converte ao cristianismo. </a:t>
            </a:r>
            <a:r>
              <a:rPr lang="pt-BR" sz="2200" dirty="0" smtClean="0"/>
              <a:t>Com isso, algumas mudanças acontecerá com a Igreja e uma delas é que o cristianismo não é mais perseguido. </a:t>
            </a:r>
            <a:r>
              <a:rPr lang="pt-BR" sz="2200" dirty="0" smtClean="0">
                <a:solidFill>
                  <a:srgbClr val="FFFF00"/>
                </a:solidFill>
              </a:rPr>
              <a:t>Depois de perseguição de quase 300 anos, onde a os cristãos eram mortos, torturados, os livros eram queimados, os ambientes religiosos eram destruídos, agora o imperador se converte, tornando-se íntimo dos cristãos;</a:t>
            </a:r>
            <a:r>
              <a:rPr lang="pt-BR" sz="2200" dirty="0" smtClean="0"/>
              <a:t> para grande maioria isso foi visto como uma ação de Deus.</a:t>
            </a:r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4287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479293" y="188640"/>
            <a:ext cx="8280920" cy="821196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5 – CONSTANTINO E O CRISTIANISMO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27201" y="1193752"/>
            <a:ext cx="5148064" cy="54124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pt-BR" sz="2000" b="1" dirty="0" smtClean="0"/>
          </a:p>
          <a:p>
            <a:pPr marL="342900" indent="-342900">
              <a:buFontTx/>
              <a:buChar char="-"/>
            </a:pPr>
            <a:endParaRPr lang="pt-BR" sz="2000" b="1" dirty="0"/>
          </a:p>
          <a:p>
            <a:pPr marL="342900" indent="-342900">
              <a:buFontTx/>
              <a:buChar char="-"/>
            </a:pPr>
            <a:endParaRPr lang="pt-BR" sz="2000" b="1" dirty="0" smtClean="0"/>
          </a:p>
          <a:p>
            <a:pPr marL="342900" indent="-342900">
              <a:buFontTx/>
              <a:buChar char="-"/>
            </a:pPr>
            <a:endParaRPr lang="pt-BR" sz="2000" b="1" dirty="0"/>
          </a:p>
          <a:p>
            <a:pPr marL="342900" indent="-342900">
              <a:buFontTx/>
              <a:buChar char="-"/>
            </a:pPr>
            <a:endParaRPr lang="pt-BR" sz="2000" b="1" dirty="0" smtClean="0"/>
          </a:p>
          <a:p>
            <a:endParaRPr lang="pt-BR" sz="2400" b="1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2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r>
              <a:rPr lang="pt-BR" sz="2000" dirty="0" smtClean="0"/>
              <a:t>Será que isso era realmente de Deus, será que Constantino  converteu-se de verdade, </a:t>
            </a:r>
            <a:r>
              <a:rPr lang="pt-BR" sz="2000" dirty="0" smtClean="0">
                <a:solidFill>
                  <a:srgbClr val="FFFF00"/>
                </a:solidFill>
              </a:rPr>
              <a:t>ou será que  Constantino estava fazendo uso daquela premissa</a:t>
            </a:r>
            <a:r>
              <a:rPr lang="pt-BR" sz="2000" dirty="0" smtClean="0"/>
              <a:t>, </a:t>
            </a:r>
            <a:r>
              <a:rPr lang="pt-BR" sz="2000" b="1" dirty="0" smtClean="0"/>
              <a:t>“Se não podes com eles, junte-se a eles”; </a:t>
            </a:r>
            <a:r>
              <a:rPr lang="pt-BR" sz="2000" dirty="0" smtClean="0">
                <a:solidFill>
                  <a:srgbClr val="FFFF00"/>
                </a:solidFill>
              </a:rPr>
              <a:t>ou será que era apenas uma estratégia política?</a:t>
            </a:r>
          </a:p>
          <a:p>
            <a:pPr marL="342900" indent="-342900">
              <a:buFontTx/>
              <a:buChar char="-"/>
            </a:pPr>
            <a:r>
              <a:rPr lang="pt-BR" sz="2000" dirty="0" smtClean="0"/>
              <a:t>Segundo muitos teólogos, Constantino realmente amava o cristianismo, até mesmo sua mãe era cristã e amava o cristianismo. </a:t>
            </a:r>
            <a:r>
              <a:rPr lang="pt-BR" sz="2000" dirty="0" smtClean="0">
                <a:solidFill>
                  <a:srgbClr val="FFFF00"/>
                </a:solidFill>
              </a:rPr>
              <a:t>Mas as vezes, Constantino se envolvia em festas pagãs e ninguém tinha coragem de falar para ele que ele estava em pecado. </a:t>
            </a:r>
            <a:r>
              <a:rPr lang="pt-BR" sz="2000" dirty="0" smtClean="0"/>
              <a:t>Constantino batizou apenas no final da sua vida. </a:t>
            </a:r>
            <a:r>
              <a:rPr lang="pt-BR" sz="2000" dirty="0" smtClean="0">
                <a:solidFill>
                  <a:srgbClr val="FFFF00"/>
                </a:solidFill>
              </a:rPr>
              <a:t>Constantino começou a construção de novos templos, e foi ele quem iniciou a construção da basílica de São Pedro em Roma.</a:t>
            </a:r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12" y="4041310"/>
            <a:ext cx="3769010" cy="25649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97" y="1196752"/>
            <a:ext cx="3788640" cy="27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95536" y="219834"/>
            <a:ext cx="8280920" cy="61687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5 – CONSTANTINO E O CRISTIANISMO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1340768"/>
            <a:ext cx="9179496" cy="55172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endParaRPr lang="pt-BR" sz="24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2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pPr marL="342900" indent="-342900">
              <a:buFontTx/>
              <a:buChar char="-"/>
            </a:pPr>
            <a:endParaRPr lang="pt-BR" sz="2000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  <a:p>
            <a:r>
              <a:rPr lang="pt-BR" sz="2000" b="1" dirty="0" smtClean="0"/>
              <a:t>                                         </a:t>
            </a:r>
          </a:p>
          <a:p>
            <a:endParaRPr lang="pt-BR" sz="2000" b="1" dirty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IMPACTOS DE CONSTANTINO NA IGREJA</a:t>
            </a:r>
          </a:p>
          <a:p>
            <a:r>
              <a:rPr lang="pt-BR" sz="2000" b="1" dirty="0" smtClean="0">
                <a:solidFill>
                  <a:srgbClr val="FFFF00"/>
                </a:solidFill>
              </a:rPr>
              <a:t>1º NOS CULTOS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OS CRISTÃOS QUE REUNIAM NAS CASAS, NAS 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CATACUMBAS, </a:t>
            </a:r>
            <a:r>
              <a:rPr lang="pt-BR" sz="2000" b="1" dirty="0">
                <a:solidFill>
                  <a:srgbClr val="002060"/>
                </a:solidFill>
              </a:rPr>
              <a:t>NAS CAVERNAS , </a:t>
            </a:r>
            <a:r>
              <a:rPr lang="pt-BR" sz="2000" b="1" dirty="0">
                <a:solidFill>
                  <a:schemeClr val="bg1"/>
                </a:solidFill>
              </a:rPr>
              <a:t>MAS AGORA </a:t>
            </a:r>
            <a:endParaRPr lang="pt-BR" sz="2000" b="1" dirty="0" smtClean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QUE </a:t>
            </a:r>
            <a:r>
              <a:rPr lang="pt-BR" sz="2000" b="1" dirty="0">
                <a:solidFill>
                  <a:schemeClr val="bg1"/>
                </a:solidFill>
              </a:rPr>
              <a:t>O CRISTIANISMO É LEGALIZADO </a:t>
            </a:r>
            <a:endParaRPr lang="pt-BR" sz="2000" b="1" dirty="0" smtClean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COMEÇARAM </a:t>
            </a:r>
            <a:r>
              <a:rPr lang="pt-BR" sz="2000" b="1" dirty="0">
                <a:solidFill>
                  <a:schemeClr val="bg1"/>
                </a:solidFill>
              </a:rPr>
              <a:t>A SURGIR OS </a:t>
            </a:r>
            <a:r>
              <a:rPr lang="pt-BR" sz="2000" b="1" dirty="0" smtClean="0">
                <a:solidFill>
                  <a:schemeClr val="bg1"/>
                </a:solidFill>
              </a:rPr>
              <a:t>TEMPLOS, </a:t>
            </a:r>
            <a:r>
              <a:rPr lang="pt-BR" sz="2000" b="1" dirty="0" smtClean="0">
                <a:solidFill>
                  <a:srgbClr val="002060"/>
                </a:solidFill>
              </a:rPr>
              <a:t>AS 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BASÍLICAS, AS GRANDES CONSTRUÇÕES. </a:t>
            </a:r>
            <a:endParaRPr lang="pt-BR" sz="2000" b="1" dirty="0" smtClean="0">
              <a:solidFill>
                <a:srgbClr val="FFFF00"/>
              </a:solidFill>
            </a:endParaRPr>
          </a:p>
          <a:p>
            <a:r>
              <a:rPr lang="pt-BR" sz="2000" b="1" dirty="0" smtClean="0">
                <a:solidFill>
                  <a:srgbClr val="FFFF00"/>
                </a:solidFill>
              </a:rPr>
              <a:t>2º OS POBRES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A MAIORIA DOS CRISTÃOS ERAM COMPOSTAS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POR PESSOAS POBRES, QUE BUSCAVAM 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CONFORTO NO CRISTIANISMO, </a:t>
            </a:r>
            <a:r>
              <a:rPr lang="pt-BR" sz="2000" b="1" dirty="0" smtClean="0">
                <a:solidFill>
                  <a:schemeClr val="bg1"/>
                </a:solidFill>
              </a:rPr>
              <a:t>MAS AGORA 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QUE O CRISTIANISMO FAZ PARTE DO IMPÉRIO, QUE O PRÓPRIO IMPERADOR É, LOGO AS ELITES COMEÇARAM A FAZER PARTE DA IGREJA, </a:t>
            </a:r>
            <a:r>
              <a:rPr lang="pt-BR" sz="2000" b="1" dirty="0" smtClean="0">
                <a:solidFill>
                  <a:srgbClr val="002060"/>
                </a:solidFill>
              </a:rPr>
              <a:t>AS RIQUEZAS COMEÇARAM A SEREM VISTAS COMO BENÇÃOS DIVINAS, AS LITURGIAS FORAM TRANSFORMADAS, </a:t>
            </a:r>
            <a:r>
              <a:rPr lang="pt-BR" sz="2000" b="1" dirty="0">
                <a:solidFill>
                  <a:schemeClr val="bg1"/>
                </a:solidFill>
              </a:rPr>
              <a:t>COMEÇOU A INTRODUÇÃO DE INSENSO</a:t>
            </a:r>
            <a:r>
              <a:rPr lang="pt-BR" sz="2000" b="1" dirty="0">
                <a:solidFill>
                  <a:srgbClr val="002060"/>
                </a:solidFill>
              </a:rPr>
              <a:t>,  </a:t>
            </a:r>
            <a:r>
              <a:rPr lang="pt-BR" sz="2000" b="1" dirty="0" smtClean="0">
                <a:solidFill>
                  <a:srgbClr val="002060"/>
                </a:solidFill>
              </a:rPr>
              <a:t>OS MINISTROS COMEÇARAM A USAR NOVAS VESTIMENTAS E A </a:t>
            </a:r>
            <a:r>
              <a:rPr lang="pt-BR" sz="2000" b="1" dirty="0">
                <a:solidFill>
                  <a:srgbClr val="002060"/>
                </a:solidFill>
              </a:rPr>
              <a:t>INTRODUÇÃO DE SÍMBOLOS QUE A BÍBLIA SAGRADA NÃO ORDENA.</a:t>
            </a:r>
          </a:p>
          <a:p>
            <a:endParaRPr lang="pt-BR" sz="2000" b="1" dirty="0" smtClean="0">
              <a:solidFill>
                <a:srgbClr val="FFFF0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556792"/>
            <a:ext cx="406794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67544" y="332656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5 – CONSTANTINO E O CRISTIANISMO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0" y="1340768"/>
            <a:ext cx="4608004" cy="5517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b="1" dirty="0" smtClean="0"/>
          </a:p>
          <a:p>
            <a:r>
              <a:rPr lang="pt-BR" sz="2000" b="1" dirty="0" smtClean="0"/>
              <a:t>A IGREJA COMEÇOU A IMITAR ALGUNS CUSTUMES DO PRÓPRIO IMPÉRIO. </a:t>
            </a:r>
            <a:r>
              <a:rPr lang="pt-BR" sz="2000" b="1" dirty="0" smtClean="0">
                <a:solidFill>
                  <a:srgbClr val="002060"/>
                </a:solidFill>
              </a:rPr>
              <a:t>NÃO SÓ NOS CULTOS, NAS ESTRUTUTAS, MAS TAMBÉM NAS HIERARQUIAS, AQUELA PORTA ESTREITA QUE JESUS DISSE EM MATEUS 7:13, COMEÇOU A FICAR LARGA.</a:t>
            </a:r>
            <a:r>
              <a:rPr lang="pt-BR" sz="2000" b="1" dirty="0" smtClean="0"/>
              <a:t> COM ISSO MUITOS COMEÇARAM A REAGIR A MUDANÇA DA IGREJA. </a:t>
            </a:r>
            <a:r>
              <a:rPr lang="pt-BR" sz="2000" b="1" dirty="0" smtClean="0">
                <a:solidFill>
                  <a:srgbClr val="002060"/>
                </a:solidFill>
              </a:rPr>
              <a:t>ALGUNS MOVIMENTOS COMEÇAM ENTÃO A SURGIR,</a:t>
            </a:r>
            <a:r>
              <a:rPr lang="pt-BR" sz="2000" b="1" dirty="0" smtClean="0"/>
              <a:t> COMO OS MONASCISTAS (MONGES), </a:t>
            </a:r>
            <a:r>
              <a:rPr lang="pt-BR" sz="2000" b="1" dirty="0" smtClean="0">
                <a:solidFill>
                  <a:srgbClr val="002060"/>
                </a:solidFill>
              </a:rPr>
              <a:t>QUE NÃO CONCORDAVAM COM A UNIÃO DA IGREJA COM O IMPÉRIO E A PERCA DA IGREJA DA VIDA TRADICIONAL.</a:t>
            </a:r>
          </a:p>
          <a:p>
            <a:r>
              <a:rPr lang="pt-BR" sz="2000" b="1" dirty="0" smtClean="0"/>
              <a:t>COM ISSO MILHARES DE PESSOAS COMEÇARAM A FUGIR PARA OS DESERTOS E COMEÇOU O MOVIMENTO DOS MONASTICISMOS.</a:t>
            </a:r>
          </a:p>
          <a:p>
            <a:pPr algn="ctr"/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320480" cy="292674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37112"/>
            <a:ext cx="432048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67544" y="188640"/>
            <a:ext cx="8280920" cy="77063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5 – CONSTANTINO E O CRISTIANISMO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1340768"/>
            <a:ext cx="4608004" cy="5517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b="1" dirty="0" smtClean="0"/>
          </a:p>
          <a:p>
            <a:endParaRPr lang="pt-BR" sz="2000" b="1" dirty="0" smtClean="0"/>
          </a:p>
          <a:p>
            <a:r>
              <a:rPr lang="pt-BR" sz="2000" b="1" dirty="0" smtClean="0">
                <a:solidFill>
                  <a:srgbClr val="FFFF00"/>
                </a:solidFill>
              </a:rPr>
              <a:t>OUTRO MOVIMENTO QUE SURGIU FOI OS DONATISTAS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ENQUANTO OS MONGES FUGIAM PARA O DESERTO, SEM DESVINCULAR-SE DA IGREJA, DENTRO DESSE PRÓPRIO GRUPO SURGIU AQUELES QUE DIZIAM: A IGREJA SE CORROMPEU...</a:t>
            </a:r>
          </a:p>
          <a:p>
            <a:endParaRPr lang="pt-BR" sz="2000" b="1" dirty="0"/>
          </a:p>
          <a:p>
            <a:r>
              <a:rPr lang="pt-BR" sz="2000" b="1" dirty="0" smtClean="0"/>
              <a:t>ENTÃO ELES ROMPERAM COM A IGREJA E DIZIAM, NÓS SOMOS A VERDADEIRA IGREJA, VÁRIOS DESSES MOVIMENTOS SURGIRAM MAS, O PRINCIPAL, </a:t>
            </a:r>
            <a:r>
              <a:rPr lang="pt-BR" sz="2000" b="1" dirty="0" smtClean="0">
                <a:solidFill>
                  <a:srgbClr val="FFFF00"/>
                </a:solidFill>
              </a:rPr>
              <a:t>FORAM OS DONASTISTAS</a:t>
            </a:r>
            <a:r>
              <a:rPr lang="pt-BR" sz="2000" b="1" dirty="0" smtClean="0"/>
              <a:t>, SEGUIDORES DE UMA PESSOA CHAMADA </a:t>
            </a:r>
            <a:r>
              <a:rPr lang="pt-BR" sz="2000" b="1" dirty="0" smtClean="0">
                <a:solidFill>
                  <a:srgbClr val="FFFF00"/>
                </a:solidFill>
              </a:rPr>
              <a:t>DONATO.</a:t>
            </a:r>
          </a:p>
          <a:p>
            <a:r>
              <a:rPr lang="pt-BR" sz="2000" b="1" dirty="0" smtClean="0"/>
              <a:t>TUDO O QUE ELES REJEITAVAM QUANDO A IGREJA ERA PERSEGUIDA, COM O IMPÉRIO ROMANO ALIADO A IGREJA, PASSOU A FAZER PARTE DA MESMA.</a:t>
            </a:r>
          </a:p>
          <a:p>
            <a:endParaRPr lang="pt-BR" sz="2000" b="1" dirty="0" smtClean="0"/>
          </a:p>
          <a:p>
            <a:pPr algn="ctr"/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340768"/>
            <a:ext cx="4320480" cy="309634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4365104"/>
            <a:ext cx="4320479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9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23528" y="476672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5 – CONSTANTINO E O CRISTIANISMO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80478" y="1628799"/>
            <a:ext cx="2699792" cy="18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OUTRO MOVIMENTO QUE SURGIU FORAM OS ARIANOS, QUE TINHAM COMO LÍDER, ÁRIO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3275856" y="1628799"/>
            <a:ext cx="5760640" cy="5095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r>
              <a:rPr lang="pt-BR" b="1" dirty="0" smtClean="0"/>
              <a:t>ÁRIO ACREDITAVA QUE JESUS </a:t>
            </a:r>
          </a:p>
          <a:p>
            <a:r>
              <a:rPr lang="pt-BR" b="1" dirty="0" smtClean="0"/>
              <a:t>NÃO ERA PLENAMENTE DIVINO.</a:t>
            </a:r>
          </a:p>
          <a:p>
            <a:r>
              <a:rPr lang="pt-BR" b="1" dirty="0" smtClean="0">
                <a:solidFill>
                  <a:srgbClr val="FFFF00"/>
                </a:solidFill>
              </a:rPr>
              <a:t>JESUS ERA UMA CRIATURA DE </a:t>
            </a:r>
          </a:p>
          <a:p>
            <a:r>
              <a:rPr lang="pt-BR" b="1" dirty="0" smtClean="0">
                <a:solidFill>
                  <a:srgbClr val="FFFF00"/>
                </a:solidFill>
              </a:rPr>
              <a:t>DEUS, MAIS ELEVADA, MAIS </a:t>
            </a:r>
          </a:p>
          <a:p>
            <a:r>
              <a:rPr lang="pt-BR" b="1" dirty="0" smtClean="0">
                <a:solidFill>
                  <a:srgbClr val="FFFF00"/>
                </a:solidFill>
              </a:rPr>
              <a:t>PODEROSA, CRIADOR DE TUDO, </a:t>
            </a:r>
          </a:p>
          <a:p>
            <a:r>
              <a:rPr lang="pt-BR" b="1" dirty="0" smtClean="0">
                <a:solidFill>
                  <a:srgbClr val="FFFF00"/>
                </a:solidFill>
              </a:rPr>
              <a:t>MAS NÃO ERA DEUS. </a:t>
            </a:r>
            <a:r>
              <a:rPr lang="pt-BR" b="1" dirty="0" smtClean="0"/>
              <a:t>E ÁRIO </a:t>
            </a:r>
          </a:p>
          <a:p>
            <a:r>
              <a:rPr lang="pt-BR" b="1" dirty="0" smtClean="0"/>
              <a:t>TINHA COMO PRINCIPAL </a:t>
            </a:r>
          </a:p>
          <a:p>
            <a:r>
              <a:rPr lang="pt-BR" b="1" dirty="0" smtClean="0"/>
              <a:t>OPOSITOR , O TEÓLOGO </a:t>
            </a:r>
          </a:p>
          <a:p>
            <a:r>
              <a:rPr lang="pt-BR" b="1" dirty="0" smtClean="0"/>
              <a:t>ATANÁSIO.</a:t>
            </a:r>
          </a:p>
          <a:p>
            <a:r>
              <a:rPr lang="pt-BR" b="1" dirty="0" smtClean="0">
                <a:solidFill>
                  <a:srgbClr val="FFFF00"/>
                </a:solidFill>
              </a:rPr>
              <a:t>ATANÁSIO DIZIA BASICAMENTE </a:t>
            </a:r>
          </a:p>
          <a:p>
            <a:r>
              <a:rPr lang="pt-BR" b="1" dirty="0" smtClean="0">
                <a:solidFill>
                  <a:srgbClr val="FFFF00"/>
                </a:solidFill>
              </a:rPr>
              <a:t>DUAS COISAS: </a:t>
            </a:r>
            <a:r>
              <a:rPr lang="pt-BR" b="1" dirty="0" smtClean="0"/>
              <a:t>SE JESUS NÃO É </a:t>
            </a:r>
          </a:p>
          <a:p>
            <a:r>
              <a:rPr lang="pt-BR" b="1" dirty="0" smtClean="0"/>
              <a:t>DEUS, MAS APENAS UMA CRIATURA, ENTÃO TEMOS UM PROBLEMA, </a:t>
            </a:r>
            <a:r>
              <a:rPr lang="pt-BR" b="1" dirty="0" smtClean="0">
                <a:solidFill>
                  <a:srgbClr val="FFFF00"/>
                </a:solidFill>
              </a:rPr>
              <a:t>POIS UMA CRIATURA NÃO PODE REDIMIR</a:t>
            </a:r>
          </a:p>
          <a:p>
            <a:r>
              <a:rPr lang="pt-BR" b="1" dirty="0" smtClean="0">
                <a:solidFill>
                  <a:srgbClr val="FFFF00"/>
                </a:solidFill>
              </a:rPr>
              <a:t>OUTRAS CRIATURAS. </a:t>
            </a:r>
            <a:r>
              <a:rPr lang="pt-BR" b="1" dirty="0" smtClean="0"/>
              <a:t>EM SEGUNDO LUGAR, SE JESUS É UMA CRIATURA E A IGREJA ORA E ADORA A JESUS, ELA É IDOLATRA,  POIS, UMA CRIATURA NÃO PODE SER ADORADA.</a:t>
            </a:r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05547"/>
            <a:ext cx="2699792" cy="2318498"/>
          </a:xfrm>
          <a:prstGeom prst="rect">
            <a:avLst/>
          </a:prstGeom>
        </p:spPr>
      </p:pic>
      <p:sp>
        <p:nvSpPr>
          <p:cNvPr id="9" name="Seta para baixo 8"/>
          <p:cNvSpPr/>
          <p:nvPr/>
        </p:nvSpPr>
        <p:spPr>
          <a:xfrm>
            <a:off x="1530374" y="3573016"/>
            <a:ext cx="269776" cy="7200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46174"/>
            <a:ext cx="2469571" cy="29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44641" y="404664"/>
            <a:ext cx="8280920" cy="720080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CONCÍLIO DE NICÉIA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0" y="1628798"/>
            <a:ext cx="4438328" cy="5229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2000" b="1" dirty="0" smtClean="0"/>
          </a:p>
          <a:p>
            <a:r>
              <a:rPr lang="pt-BR" sz="2000" b="1" dirty="0" smtClean="0"/>
              <a:t>A QUESTÃO DOS ARIANOS FEZ COM QUE A IGREJA FICASSE DIVIDIDA EM DUAS. </a:t>
            </a:r>
            <a:r>
              <a:rPr lang="pt-BR" sz="2000" b="1" dirty="0" smtClean="0">
                <a:solidFill>
                  <a:srgbClr val="FFFF00"/>
                </a:solidFill>
              </a:rPr>
              <a:t>DE UM LADO OS CATÓLICOS, QUE ACREDITAVAM QUE JESUS ERA DEUS, </a:t>
            </a:r>
            <a:r>
              <a:rPr lang="pt-BR" sz="2000" b="1" dirty="0" smtClean="0"/>
              <a:t>DE OUTRO OS ARIANOS, QUE DIZIAM QUE JESUS NÃO ERA PLENAMENTE DEUS. </a:t>
            </a:r>
            <a:r>
              <a:rPr lang="pt-BR" sz="2000" b="1" dirty="0" smtClean="0">
                <a:solidFill>
                  <a:srgbClr val="FFFF00"/>
                </a:solidFill>
              </a:rPr>
              <a:t>ISSO FEZ COM QUE O PRÓPRIO CONSTANTINO TOMASSE UMA DECISÃO,</a:t>
            </a:r>
            <a:r>
              <a:rPr lang="pt-BR" sz="2000" b="1" dirty="0" smtClean="0"/>
              <a:t> CONVOCAR O PRIMEIRO “CONGRESSO MUNDIAL DOS CRENTES”. </a:t>
            </a:r>
            <a:r>
              <a:rPr lang="pt-BR" sz="2000" b="1" dirty="0" smtClean="0">
                <a:solidFill>
                  <a:srgbClr val="FFFF00"/>
                </a:solidFill>
              </a:rPr>
              <a:t>E EM 325 d.C. ACONTECE O PRIMEIRO CONCÍLIO, O </a:t>
            </a:r>
            <a:r>
              <a:rPr lang="pt-BR" sz="2000" b="1" dirty="0" smtClean="0">
                <a:solidFill>
                  <a:srgbClr val="002060"/>
                </a:solidFill>
              </a:rPr>
              <a:t>“CONCÍLIO DE NICÉIA”. </a:t>
            </a:r>
            <a:r>
              <a:rPr lang="pt-BR" sz="2000" b="1" dirty="0" smtClean="0"/>
              <a:t>PATROCINADO PELO PRÓPRIO IMPÉRIO, BISPOS DE TODA A PARTE ESTARIAM SE REUNINDO EM NICÉIA PARA TRATAR DESSE ASSUNTO.</a:t>
            </a:r>
            <a:endParaRPr lang="pt-BR" sz="20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798"/>
            <a:ext cx="4494510" cy="52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6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45182" y="183997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CONCÍLIO DE NICÉIA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93154" y="1124744"/>
            <a:ext cx="8784976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2000" b="1" dirty="0" smtClean="0"/>
          </a:p>
          <a:p>
            <a:pPr algn="ctr"/>
            <a:r>
              <a:rPr lang="pt-BR" sz="2800" b="1" dirty="0" smtClean="0"/>
              <a:t>FICOU DECIDIDO QUE O ARIANISMO ERA UMA HERESIA, NÃO É QUE ERA UMA OPÇÃO TEOLÓGIA, MAS UM DESVIO DOUTRINÁRIO. E OS ARIANOS FORAM EXCLUÍDOS DA IGREJA.</a:t>
            </a:r>
            <a:endParaRPr lang="pt-BR" sz="28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4" y="3212976"/>
            <a:ext cx="8784976" cy="358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67544" y="332656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CONCÍLIO DE NICÉIA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79512" y="1484784"/>
            <a:ext cx="3528392" cy="5256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r>
              <a:rPr lang="pt-BR" sz="2800" b="1" dirty="0" smtClean="0"/>
              <a:t>FOI CRIADO UM NOVO CREDO, ESPECIFICANDO QUEM JESUS CRISTO ERA. </a:t>
            </a:r>
            <a:r>
              <a:rPr lang="pt-BR" sz="2800" b="1" dirty="0" smtClean="0">
                <a:solidFill>
                  <a:srgbClr val="FFFF00"/>
                </a:solidFill>
              </a:rPr>
              <a:t>ORIGINOU-SE ENTÃO O CREDO NICENO,</a:t>
            </a:r>
            <a:r>
              <a:rPr lang="pt-BR" sz="2800" b="1" dirty="0" smtClean="0"/>
              <a:t> QUE PARA ALGUNS, </a:t>
            </a:r>
            <a:r>
              <a:rPr lang="pt-BR" sz="2800" b="1" dirty="0" smtClean="0">
                <a:solidFill>
                  <a:srgbClr val="FFFF00"/>
                </a:solidFill>
              </a:rPr>
              <a:t>É UM DESENVOLVIMENTO DO CREDO APOSTÓLICO.</a:t>
            </a:r>
            <a:endParaRPr lang="pt-BR" sz="2800" b="1" dirty="0">
              <a:solidFill>
                <a:srgbClr val="FFFF00"/>
              </a:solidFill>
            </a:endParaRPr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20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04" y="1485751"/>
            <a:ext cx="4919575" cy="52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807604"/>
            <a:ext cx="8280920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2-ALGUNS PERSEGUIDORES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1340768"/>
            <a:ext cx="4211960" cy="55172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 smtClean="0">
              <a:solidFill>
                <a:srgbClr val="FFFF00"/>
              </a:solidFill>
            </a:endParaRPr>
          </a:p>
          <a:p>
            <a:endParaRPr lang="pt-BR" sz="2400" b="1" dirty="0">
              <a:solidFill>
                <a:srgbClr val="FFFF00"/>
              </a:solidFill>
            </a:endParaRPr>
          </a:p>
          <a:p>
            <a:endParaRPr lang="pt-BR" sz="2400" b="1" dirty="0" smtClean="0">
              <a:solidFill>
                <a:srgbClr val="FFFF00"/>
              </a:solidFill>
            </a:endParaRPr>
          </a:p>
          <a:p>
            <a:endParaRPr lang="pt-BR" sz="2400" b="1" dirty="0">
              <a:solidFill>
                <a:srgbClr val="FFFF00"/>
              </a:solidFill>
            </a:endParaRPr>
          </a:p>
          <a:p>
            <a:endParaRPr lang="pt-BR" sz="2400" b="1" dirty="0" smtClean="0">
              <a:solidFill>
                <a:srgbClr val="FFFF00"/>
              </a:solidFill>
            </a:endParaRPr>
          </a:p>
          <a:p>
            <a:endParaRPr lang="pt-BR" sz="2400" b="1" dirty="0" smtClean="0">
              <a:solidFill>
                <a:srgbClr val="FFFF00"/>
              </a:solidFill>
            </a:endParaRPr>
          </a:p>
          <a:p>
            <a:r>
              <a:rPr lang="pt-BR" sz="2400" b="1" dirty="0" smtClean="0">
                <a:solidFill>
                  <a:srgbClr val="002060"/>
                </a:solidFill>
              </a:rPr>
              <a:t>NERO </a:t>
            </a:r>
            <a:r>
              <a:rPr lang="pt-BR" sz="2400" b="1" dirty="0">
                <a:solidFill>
                  <a:srgbClr val="002060"/>
                </a:solidFill>
              </a:rPr>
              <a:t>(54-68</a:t>
            </a:r>
            <a:r>
              <a:rPr lang="pt-BR" sz="24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pt-BR" sz="2000" b="1" dirty="0" smtClean="0">
                <a:solidFill>
                  <a:srgbClr val="FFFF00"/>
                </a:solidFill>
              </a:rPr>
              <a:t>No ano 55 Nero começou sua escalada de violência.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Em uma festa, mandou matar Britânico, seu irmão adotivo.  </a:t>
            </a:r>
            <a:r>
              <a:rPr lang="pt-BR" sz="2000" b="1" dirty="0" smtClean="0">
                <a:solidFill>
                  <a:srgbClr val="0070C0"/>
                </a:solidFill>
              </a:rPr>
              <a:t>No ano 60 mandou matar Agripina, sua própria mãe.</a:t>
            </a:r>
            <a:r>
              <a:rPr lang="pt-BR" sz="2000" b="1" dirty="0" smtClean="0">
                <a:solidFill>
                  <a:srgbClr val="002060"/>
                </a:solidFill>
              </a:rPr>
              <a:t>  </a:t>
            </a:r>
            <a:r>
              <a:rPr lang="pt-BR" sz="2000" b="1" dirty="0" smtClean="0">
                <a:solidFill>
                  <a:srgbClr val="FFFF00"/>
                </a:solidFill>
              </a:rPr>
              <a:t>Ordenou a morte de sua esposa </a:t>
            </a:r>
            <a:r>
              <a:rPr lang="pt-BR" sz="2000" b="1" dirty="0" err="1" smtClean="0">
                <a:solidFill>
                  <a:srgbClr val="FFFF00"/>
                </a:solidFill>
              </a:rPr>
              <a:t>Otávia</a:t>
            </a:r>
            <a:r>
              <a:rPr lang="pt-BR" sz="2000" b="1" dirty="0" smtClean="0">
                <a:solidFill>
                  <a:srgbClr val="FFFF00"/>
                </a:solidFill>
              </a:rPr>
              <a:t>, para casar-se com Pompéia.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Não há referências à </a:t>
            </a:r>
            <a:r>
              <a:rPr lang="pt-BR" sz="2000" b="1" dirty="0" smtClean="0">
                <a:solidFill>
                  <a:srgbClr val="002060"/>
                </a:solidFill>
              </a:rPr>
              <a:t>perseguição dos cristãos </a:t>
            </a:r>
            <a:r>
              <a:rPr lang="pt-BR" sz="2000" b="1" dirty="0" smtClean="0">
                <a:solidFill>
                  <a:schemeClr val="bg1"/>
                </a:solidFill>
              </a:rPr>
              <a:t>pelo estado romano anterior a Nero, que, </a:t>
            </a:r>
            <a:r>
              <a:rPr lang="pt-BR" sz="2000" b="1" dirty="0" smtClean="0">
                <a:solidFill>
                  <a:srgbClr val="002060"/>
                </a:solidFill>
              </a:rPr>
              <a:t>de acordo com Tácito</a:t>
            </a:r>
            <a:r>
              <a:rPr lang="pt-BR" sz="2000" b="1" dirty="0" smtClean="0">
                <a:solidFill>
                  <a:schemeClr val="bg1"/>
                </a:solidFill>
              </a:rPr>
              <a:t> e mais tarde na </a:t>
            </a:r>
            <a:r>
              <a:rPr lang="pt-BR" sz="2000" b="1" dirty="0" smtClean="0">
                <a:solidFill>
                  <a:srgbClr val="002060"/>
                </a:solidFill>
              </a:rPr>
              <a:t>tradição cristã,</a:t>
            </a:r>
            <a:r>
              <a:rPr lang="pt-BR" sz="2000" b="1" dirty="0" smtClean="0">
                <a:solidFill>
                  <a:schemeClr val="bg1"/>
                </a:solidFill>
              </a:rPr>
              <a:t> culpou </a:t>
            </a:r>
            <a:r>
              <a:rPr lang="pt-BR" sz="2000" b="1" dirty="0" smtClean="0">
                <a:solidFill>
                  <a:srgbClr val="002060"/>
                </a:solidFill>
              </a:rPr>
              <a:t>os cristãos pelo </a:t>
            </a:r>
            <a:r>
              <a:rPr lang="pt-BR" sz="2000" b="1" dirty="0" smtClean="0">
                <a:solidFill>
                  <a:schemeClr val="bg1"/>
                </a:solidFill>
              </a:rPr>
              <a:t>Grande Fogo </a:t>
            </a:r>
            <a:r>
              <a:rPr lang="pt-BR" sz="2000" b="1" dirty="0" smtClean="0">
                <a:solidFill>
                  <a:srgbClr val="002060"/>
                </a:solidFill>
              </a:rPr>
              <a:t>de Roma </a:t>
            </a:r>
            <a:r>
              <a:rPr lang="pt-BR" sz="2000" b="1" dirty="0" smtClean="0">
                <a:solidFill>
                  <a:schemeClr val="bg1"/>
                </a:solidFill>
              </a:rPr>
              <a:t>em 64, que destruiu partes da cidade e devastou economicamente a população romana. </a:t>
            </a: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05064"/>
            <a:ext cx="4608512" cy="285293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355976" y="1340768"/>
            <a:ext cx="4608512" cy="25202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Diz o historiador Tácito, que alguns cristãos foram vestidos de peles e despedaçados pelos cães. </a:t>
            </a:r>
          </a:p>
          <a:p>
            <a:endParaRPr lang="pt-BR" sz="2000" b="1">
              <a:solidFill>
                <a:schemeClr val="bg1"/>
              </a:solidFill>
            </a:endParaRPr>
          </a:p>
          <a:p>
            <a:r>
              <a:rPr lang="pt-BR" sz="2000" b="1" smtClean="0">
                <a:solidFill>
                  <a:schemeClr val="bg1"/>
                </a:solidFill>
              </a:rPr>
              <a:t>Outros </a:t>
            </a:r>
            <a:r>
              <a:rPr lang="pt-BR" sz="2000" b="1" dirty="0" smtClean="0">
                <a:solidFill>
                  <a:schemeClr val="bg1"/>
                </a:solidFill>
              </a:rPr>
              <a:t>morreram na cruz ou nas chamas. Outros foram queimados a noite para iluminar a trevas.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54019" y="260648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CONCÍLIO DE CONSTANTINOPLA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77967" y="1340768"/>
            <a:ext cx="3528392" cy="2952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r>
              <a:rPr lang="pt-BR" sz="1600" b="1" dirty="0" smtClean="0"/>
              <a:t>MAS MESMO ASSIM, ESSA CONTROVÉRSIA ARIANA, PERMANECEU POR MUITO TEMPO, MESMO COM A DECISÃO DO CONCÍLIO DE NICÉIA. E EM 379 D.C. TEODÓSIO TORNA-SE IMPERADOR, E NO ANO DE 381 </a:t>
            </a:r>
            <a:r>
              <a:rPr lang="pt-BR" sz="1600" b="1" dirty="0" smtClean="0">
                <a:solidFill>
                  <a:srgbClr val="002060"/>
                </a:solidFill>
              </a:rPr>
              <a:t>CONVOCA UM NOVO CONCÍLIO</a:t>
            </a:r>
            <a:r>
              <a:rPr lang="pt-BR" sz="1600" b="1" dirty="0" smtClean="0"/>
              <a:t>, O CONCÍLIO A DE CONSTANTINOPLA, </a:t>
            </a:r>
            <a:r>
              <a:rPr lang="pt-BR" sz="1600" b="1" dirty="0" smtClean="0">
                <a:solidFill>
                  <a:srgbClr val="002060"/>
                </a:solidFill>
              </a:rPr>
              <a:t>PARA POR UM BASTA NESSA QUESTÃO QUE ESTAVA DIVIDINDO A IGREJA.</a:t>
            </a:r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20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7" y="4941168"/>
            <a:ext cx="3528392" cy="189581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40768"/>
            <a:ext cx="5184576" cy="2952328"/>
          </a:xfrm>
          <a:prstGeom prst="rect">
            <a:avLst/>
          </a:prstGeom>
        </p:spPr>
      </p:pic>
      <p:sp>
        <p:nvSpPr>
          <p:cNvPr id="8" name="Seta para baixo 7"/>
          <p:cNvSpPr/>
          <p:nvPr/>
        </p:nvSpPr>
        <p:spPr>
          <a:xfrm>
            <a:off x="1763688" y="4293096"/>
            <a:ext cx="178475" cy="57606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851920" y="4586824"/>
            <a:ext cx="5184576" cy="22501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FOI DECIDIDO QUE O PENSAMENTO DA TRINDADE ESTAVA CORRETO E QUE OS ARIANOS DEVERIAM SER REJEITADOS. MAS UMA OUTRA DECISÃO TAMBÉM FOI TOMADA, O CRISTIANISMO, ATÉ ENTÃO, TOLERADO PELO IMPÉRIO, AGORA PASSA A SER A RELIGIÃO OFICIAL DO IMPÉRIO ROMANO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07528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55917" y="260648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EDITO DE TESSALÔNICA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77967" y="1340768"/>
            <a:ext cx="3528392" cy="2016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r>
              <a:rPr lang="pt-BR" sz="2000" b="1" dirty="0" smtClean="0"/>
              <a:t>EM 381, O IMPERADOR TEODÓSIO PUBLICA O </a:t>
            </a:r>
            <a:r>
              <a:rPr lang="pt-BR" sz="2000" b="1" dirty="0" smtClean="0">
                <a:solidFill>
                  <a:srgbClr val="FFFF00"/>
                </a:solidFill>
              </a:rPr>
              <a:t>EDITO DE TESSALÔNICA, </a:t>
            </a:r>
            <a:r>
              <a:rPr lang="pt-BR" sz="2000" b="1" dirty="0" smtClean="0"/>
              <a:t>ONDE A FÉ CRISTÃ, </a:t>
            </a:r>
            <a:r>
              <a:rPr lang="pt-BR" sz="2000" b="1" dirty="0" smtClean="0">
                <a:solidFill>
                  <a:srgbClr val="FFFF00"/>
                </a:solidFill>
              </a:rPr>
              <a:t>SE TORNAVA A RELIGIÃO OFICIAL DO IMPÉRIO</a:t>
            </a:r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20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</p:txBody>
      </p:sp>
      <p:sp>
        <p:nvSpPr>
          <p:cNvPr id="7" name="Seta para baixo 6"/>
          <p:cNvSpPr/>
          <p:nvPr/>
        </p:nvSpPr>
        <p:spPr>
          <a:xfrm>
            <a:off x="1763688" y="3581378"/>
            <a:ext cx="504056" cy="70335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923928" y="1340768"/>
            <a:ext cx="5112568" cy="2016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rgbClr val="FFFF00"/>
                </a:solidFill>
              </a:rPr>
              <a:t>AGORA ERA USADO:</a:t>
            </a:r>
          </a:p>
          <a:p>
            <a:pPr algn="ctr"/>
            <a:endParaRPr lang="pt-BR" sz="1600" b="1" dirty="0" smtClean="0"/>
          </a:p>
          <a:p>
            <a:r>
              <a:rPr lang="pt-BR" b="1" dirty="0" smtClean="0"/>
              <a:t>A INFLUÊNCIA DO IMPÉRIO, PARA FAZER TEOLOGIA</a:t>
            </a:r>
          </a:p>
          <a:p>
            <a:r>
              <a:rPr lang="pt-BR" b="1" dirty="0" smtClean="0">
                <a:solidFill>
                  <a:srgbClr val="FFFF00"/>
                </a:solidFill>
              </a:rPr>
              <a:t>O DINHEIRO DO IMPÉRIO, </a:t>
            </a:r>
            <a:r>
              <a:rPr lang="pt-BR" b="1" dirty="0">
                <a:solidFill>
                  <a:srgbClr val="FFFF00"/>
                </a:solidFill>
              </a:rPr>
              <a:t>PARA FAZER </a:t>
            </a:r>
            <a:r>
              <a:rPr lang="pt-BR" b="1" dirty="0" smtClean="0">
                <a:solidFill>
                  <a:srgbClr val="FFFF00"/>
                </a:solidFill>
              </a:rPr>
              <a:t>TEOLOGIA</a:t>
            </a:r>
          </a:p>
          <a:p>
            <a:r>
              <a:rPr lang="pt-BR" b="1" dirty="0" smtClean="0"/>
              <a:t>E A ESPADA DO IMPÉRIO, PARA </a:t>
            </a:r>
            <a:r>
              <a:rPr lang="pt-BR" b="1" dirty="0"/>
              <a:t>FAZER TEOLOGIA</a:t>
            </a:r>
            <a:endParaRPr lang="pt-BR" b="1" dirty="0" smtClean="0"/>
          </a:p>
          <a:p>
            <a:pPr algn="ctr"/>
            <a:endParaRPr lang="pt-BR" sz="16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1" y="4437113"/>
            <a:ext cx="3495878" cy="2330530"/>
          </a:xfrm>
          <a:prstGeom prst="rect">
            <a:avLst/>
          </a:prstGeom>
        </p:spPr>
      </p:pic>
      <p:sp>
        <p:nvSpPr>
          <p:cNvPr id="10" name="Seta para baixo 9"/>
          <p:cNvSpPr/>
          <p:nvPr/>
        </p:nvSpPr>
        <p:spPr>
          <a:xfrm>
            <a:off x="6192180" y="3581378"/>
            <a:ext cx="540060" cy="70335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851920" y="4437113"/>
            <a:ext cx="5112568" cy="23305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OU SEJA, AGORA, TODO MUNDO TEM QUE SER CATÓLICO, </a:t>
            </a:r>
            <a:r>
              <a:rPr lang="pt-BR" b="1" dirty="0" smtClean="0">
                <a:solidFill>
                  <a:srgbClr val="FFFF00"/>
                </a:solidFill>
              </a:rPr>
              <a:t>AQUELES QUE CREÊM NO CREDO DE NISCÉIA.</a:t>
            </a:r>
            <a:r>
              <a:rPr lang="pt-BR" b="1" dirty="0" smtClean="0"/>
              <a:t> JÁ OS ARIANOS, OU CONCORDAVAM COM ESSA POSIÇÃO, </a:t>
            </a:r>
            <a:r>
              <a:rPr lang="pt-BR" b="1" dirty="0" smtClean="0">
                <a:solidFill>
                  <a:srgbClr val="FFFF00"/>
                </a:solidFill>
              </a:rPr>
              <a:t>OU TINHAM QUE IREM EMBORA, ABANDONAR O CATOLICISMO. </a:t>
            </a:r>
            <a:r>
              <a:rPr lang="pt-BR" b="1" dirty="0" smtClean="0"/>
              <a:t>AGORA, AS CONTROVÉRSIAS TEOLÓGICAS ERAM TODAS RESOLVIDAS PELO ESTADO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8121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67544" y="398963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IMPERADOR TEODÓSIO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65524" y="1556792"/>
            <a:ext cx="3528392" cy="5112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r>
              <a:rPr lang="pt-BR" sz="3200" b="1" dirty="0" smtClean="0">
                <a:solidFill>
                  <a:srgbClr val="FFFF00"/>
                </a:solidFill>
              </a:rPr>
              <a:t>OUTRA GRANDE DECISÃO DE TEODÓSIO </a:t>
            </a:r>
            <a:r>
              <a:rPr lang="pt-BR" sz="3200" b="1" dirty="0" smtClean="0"/>
              <a:t>FOI DIVIDIR O IMPÉRIO ROMANO EM DOIS, </a:t>
            </a:r>
            <a:r>
              <a:rPr lang="pt-BR" sz="3200" b="1" dirty="0" smtClean="0">
                <a:solidFill>
                  <a:srgbClr val="FFFF00"/>
                </a:solidFill>
              </a:rPr>
              <a:t>O DO OCIDENTE </a:t>
            </a:r>
            <a:r>
              <a:rPr lang="pt-BR" sz="3200" b="1" dirty="0" smtClean="0"/>
              <a:t>E </a:t>
            </a:r>
            <a:r>
              <a:rPr lang="pt-BR" sz="3200" b="1" dirty="0" smtClean="0">
                <a:solidFill>
                  <a:srgbClr val="002060"/>
                </a:solidFill>
              </a:rPr>
              <a:t>O DO ORIENTE</a:t>
            </a:r>
            <a:r>
              <a:rPr lang="pt-BR" sz="2000" b="1" dirty="0" smtClean="0">
                <a:solidFill>
                  <a:srgbClr val="002060"/>
                </a:solidFill>
              </a:rPr>
              <a:t>.</a:t>
            </a:r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20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56792"/>
            <a:ext cx="51125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67544" y="260648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 QUEDA DO IMPÉRIO ROMANO OCIDENTAL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60910" y="1556792"/>
            <a:ext cx="3619002" cy="5112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r>
              <a:rPr lang="pt-BR" sz="2800" b="1" dirty="0" smtClean="0">
                <a:solidFill>
                  <a:srgbClr val="FFFF00"/>
                </a:solidFill>
              </a:rPr>
              <a:t>NO ANO 410 D.C., OS </a:t>
            </a:r>
            <a:r>
              <a:rPr lang="pt-BR" sz="2800" b="1" dirty="0" smtClean="0">
                <a:solidFill>
                  <a:srgbClr val="002060"/>
                </a:solidFill>
              </a:rPr>
              <a:t>BÁRBAROS (MUITOS ERAM CRISTÃOS), </a:t>
            </a:r>
            <a:r>
              <a:rPr lang="pt-BR" sz="2800" b="1" dirty="0" smtClean="0">
                <a:solidFill>
                  <a:srgbClr val="FFFF00"/>
                </a:solidFill>
              </a:rPr>
              <a:t>INVADEM E SAQUEAM ROMA, </a:t>
            </a:r>
            <a:r>
              <a:rPr lang="pt-BR" sz="2800" b="1" dirty="0" smtClean="0">
                <a:solidFill>
                  <a:srgbClr val="002060"/>
                </a:solidFill>
              </a:rPr>
              <a:t>COM ISSO O IMPERIO ROMANO DO LADO OCIDENTAL VAI DESAPARECER, </a:t>
            </a:r>
            <a:r>
              <a:rPr lang="pt-BR" sz="2800" b="1" dirty="0" smtClean="0">
                <a:solidFill>
                  <a:srgbClr val="FFFF00"/>
                </a:solidFill>
              </a:rPr>
              <a:t>E SURGE VÁRIOS REINOS </a:t>
            </a:r>
            <a:r>
              <a:rPr lang="pt-BR" sz="2800" b="1" dirty="0">
                <a:solidFill>
                  <a:srgbClr val="FFFF00"/>
                </a:solidFill>
              </a:rPr>
              <a:t>PEQUENOS</a:t>
            </a:r>
            <a:r>
              <a:rPr lang="pt-BR" sz="2800" b="1" dirty="0" smtClean="0">
                <a:solidFill>
                  <a:srgbClr val="FFFF00"/>
                </a:solidFill>
              </a:rPr>
              <a:t> ALI NA EUROPA.</a:t>
            </a:r>
            <a:endParaRPr lang="pt-BR" sz="2800" b="1" dirty="0" smtClean="0">
              <a:solidFill>
                <a:srgbClr val="002060"/>
              </a:solidFill>
            </a:endParaRPr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20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6792"/>
            <a:ext cx="4831119" cy="20882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9040"/>
            <a:ext cx="4831119" cy="29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763688" y="188640"/>
            <a:ext cx="5544616" cy="4320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 IGREJA MEDIEVAL - O PAPADO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81681" y="836712"/>
            <a:ext cx="4123058" cy="2448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r>
              <a:rPr lang="pt-BR" sz="2000" b="1" dirty="0" smtClean="0">
                <a:solidFill>
                  <a:srgbClr val="FFFF00"/>
                </a:solidFill>
              </a:rPr>
              <a:t>COM O FIM DO IMPÉRIO ROMANO OCIDENTAL, SURGEM AGORA, OS PAPAS.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QUANDO O IMPERIO ROMANO CAI, A ÚNICA FORÇA QUE CONSEGUE SE MANTER UNIDA, </a:t>
            </a:r>
            <a:r>
              <a:rPr lang="pt-BR" sz="2000" b="1" dirty="0" smtClean="0">
                <a:solidFill>
                  <a:schemeClr val="bg1"/>
                </a:solidFill>
              </a:rPr>
              <a:t>É A IGREJA, COM SEU BISPO, EM ROMA.</a:t>
            </a:r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20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</p:txBody>
      </p:sp>
      <p:sp>
        <p:nvSpPr>
          <p:cNvPr id="7" name="Retângulo 6"/>
          <p:cNvSpPr/>
          <p:nvPr/>
        </p:nvSpPr>
        <p:spPr>
          <a:xfrm>
            <a:off x="4452787" y="836712"/>
            <a:ext cx="4322882" cy="2448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2000" b="1" dirty="0" smtClean="0">
              <a:solidFill>
                <a:srgbClr val="FFFF00"/>
              </a:solidFill>
            </a:endParaRPr>
          </a:p>
          <a:p>
            <a:endParaRPr lang="pt-BR" sz="2000" b="1" dirty="0">
              <a:solidFill>
                <a:srgbClr val="FFFF00"/>
              </a:solidFill>
            </a:endParaRPr>
          </a:p>
          <a:p>
            <a:r>
              <a:rPr lang="pt-BR" sz="2000" b="1" dirty="0" smtClean="0">
                <a:solidFill>
                  <a:srgbClr val="FFFF00"/>
                </a:solidFill>
              </a:rPr>
              <a:t>O TERMO </a:t>
            </a:r>
            <a:r>
              <a:rPr lang="pt-BR" sz="2000" b="1" dirty="0" smtClean="0">
                <a:solidFill>
                  <a:srgbClr val="002060"/>
                </a:solidFill>
              </a:rPr>
              <a:t>PAPA</a:t>
            </a:r>
            <a:r>
              <a:rPr lang="pt-BR" sz="2000" b="1" dirty="0" smtClean="0">
                <a:solidFill>
                  <a:srgbClr val="FFFF00"/>
                </a:solidFill>
              </a:rPr>
              <a:t> SIGNIFICA “PAPAI”. </a:t>
            </a:r>
            <a:r>
              <a:rPr lang="pt-BR" sz="2000" b="1" dirty="0" smtClean="0">
                <a:solidFill>
                  <a:schemeClr val="bg1"/>
                </a:solidFill>
              </a:rPr>
              <a:t>MUITOS DOS </a:t>
            </a:r>
            <a:r>
              <a:rPr lang="pt-BR" sz="2000" b="1" dirty="0" smtClean="0">
                <a:solidFill>
                  <a:srgbClr val="002060"/>
                </a:solidFill>
              </a:rPr>
              <a:t>BISPOS</a:t>
            </a:r>
            <a:r>
              <a:rPr lang="pt-BR" sz="2000" b="1" dirty="0" smtClean="0">
                <a:solidFill>
                  <a:schemeClr val="bg1"/>
                </a:solidFill>
              </a:rPr>
              <a:t> TAMBÉM FORAM CHAMADOS PAPAS.</a:t>
            </a:r>
            <a:r>
              <a:rPr lang="pt-BR" sz="2000" b="1" dirty="0" smtClean="0">
                <a:solidFill>
                  <a:srgbClr val="FFFF00"/>
                </a:solidFill>
              </a:rPr>
              <a:t> E LEÃO I, </a:t>
            </a:r>
            <a:r>
              <a:rPr lang="pt-BR" sz="2000" b="1" dirty="0" smtClean="0">
                <a:solidFill>
                  <a:srgbClr val="002060"/>
                </a:solidFill>
              </a:rPr>
              <a:t>É O PRIMEIRO A </a:t>
            </a:r>
            <a:r>
              <a:rPr lang="pt-BR" sz="2000" b="1" dirty="0" smtClean="0">
                <a:solidFill>
                  <a:schemeClr val="bg1"/>
                </a:solidFill>
              </a:rPr>
              <a:t>REENVENDICAR PARA SÍ </a:t>
            </a:r>
            <a:r>
              <a:rPr lang="pt-BR" sz="2000" b="1" dirty="0" smtClean="0">
                <a:solidFill>
                  <a:srgbClr val="002060"/>
                </a:solidFill>
              </a:rPr>
              <a:t>ESSE TÍTULO.</a:t>
            </a:r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20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0" y="4149080"/>
            <a:ext cx="4123058" cy="25922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9" y="4149080"/>
            <a:ext cx="4322882" cy="2592288"/>
          </a:xfrm>
          <a:prstGeom prst="rect">
            <a:avLst/>
          </a:prstGeom>
        </p:spPr>
      </p:pic>
      <p:sp>
        <p:nvSpPr>
          <p:cNvPr id="10" name="Seta para baixo 9"/>
          <p:cNvSpPr/>
          <p:nvPr/>
        </p:nvSpPr>
        <p:spPr>
          <a:xfrm>
            <a:off x="2107371" y="3356992"/>
            <a:ext cx="432048" cy="64807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6398204" y="3390148"/>
            <a:ext cx="432048" cy="64807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9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2051720" y="190747"/>
            <a:ext cx="4896544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 IGREJA MEDIEVAL - O PAPADO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60910" y="3284984"/>
            <a:ext cx="4123058" cy="3528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r>
              <a:rPr lang="pt-BR" sz="1600" b="1" dirty="0" smtClean="0"/>
              <a:t>LEÃO I FOI O ÚNICO QUE CONSEGUIU MANTER A PAZ, DIANTE DAS INVASÕES DOS BÁRBAROS</a:t>
            </a:r>
            <a:r>
              <a:rPr lang="pt-BR" sz="1600" b="1" dirty="0" smtClean="0">
                <a:solidFill>
                  <a:srgbClr val="002060"/>
                </a:solidFill>
              </a:rPr>
              <a:t>, E ISSO FEZ COM QUE O BISPO DE ROMA, COMEÇASSE A TER MUITO PODER, </a:t>
            </a:r>
            <a:r>
              <a:rPr lang="pt-BR" sz="1600" b="1" dirty="0" smtClean="0"/>
              <a:t>E FOI ATRAVÉS DE LEÃO I, QUE COMEÇOU-SE ESSA CULTURA QUE O PAPA TINHA A VOZ DE DEUS, </a:t>
            </a:r>
            <a:r>
              <a:rPr lang="pt-BR" sz="1600" b="1" dirty="0" smtClean="0">
                <a:solidFill>
                  <a:srgbClr val="002060"/>
                </a:solidFill>
              </a:rPr>
              <a:t>O QUE O PAPA FALASSE ESTAVA CORRETO, </a:t>
            </a:r>
            <a:r>
              <a:rPr lang="pt-BR" sz="1600" b="1" dirty="0" smtClean="0">
                <a:solidFill>
                  <a:srgbClr val="FFFF00"/>
                </a:solidFill>
              </a:rPr>
              <a:t>COMEÇOU A IDÉIA QUE O PAPA ERA O SUBSTITUTO DE JESUS. </a:t>
            </a:r>
            <a:r>
              <a:rPr lang="pt-BR" sz="1600" b="1" dirty="0" smtClean="0">
                <a:solidFill>
                  <a:srgbClr val="002060"/>
                </a:solidFill>
              </a:rPr>
              <a:t>ISSO VAI ABRIR AS PORTAS PARA QUE A IGREJA ENTRE EM UM PERÍODO SOMBRIU, </a:t>
            </a:r>
            <a:r>
              <a:rPr lang="pt-BR" sz="1600" b="1" dirty="0" smtClean="0">
                <a:solidFill>
                  <a:srgbClr val="FFFF00"/>
                </a:solidFill>
              </a:rPr>
              <a:t>COMEÇAM AS CRUZADAS, AS INQUIZIÇÕES, AS INDULGÊNCIAS, CONHECIDA COMO IDADE DAS TREVAS, PERÍODO DA IDADE MÉDIA.</a:t>
            </a:r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20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08720"/>
            <a:ext cx="4464496" cy="20954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0" y="908720"/>
            <a:ext cx="4123058" cy="209546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46449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6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62197" y="260648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 IGREJA MEDIEVAL – O PAPADO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07504" y="1268760"/>
            <a:ext cx="4608004" cy="53732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r>
              <a:rPr lang="pt-BR" sz="2000" b="1" dirty="0" smtClean="0"/>
              <a:t>COM QUEDA DO IMPÉRIO ROMANO OCIDENTAL A IGREJA GANHOU FORÇA, </a:t>
            </a:r>
            <a:r>
              <a:rPr lang="pt-BR" sz="2000" b="1" dirty="0" smtClean="0">
                <a:solidFill>
                  <a:srgbClr val="FFFF00"/>
                </a:solidFill>
              </a:rPr>
              <a:t>POIS DIANTE DAS INVASÕES SOFRIDAS PELOS BÁRBAROS, A IGREJA, ONDE O PAPA TINHA MUITO PODER, </a:t>
            </a:r>
            <a:r>
              <a:rPr lang="pt-BR" sz="2000" b="1" dirty="0" smtClean="0"/>
              <a:t>CONSEGUIA DE ALGUMA MANEIRA CONTER ISSO. </a:t>
            </a:r>
            <a:r>
              <a:rPr lang="pt-BR" sz="2000" b="1" dirty="0" smtClean="0">
                <a:solidFill>
                  <a:srgbClr val="FFFF00"/>
                </a:solidFill>
              </a:rPr>
              <a:t>TAMBÉM DEPOIS QUE CARLOS MAGNO É COROADO COMO IMPERADOR FRANCO (FRANÇA NO FUTURO), PELO PAPA LEÃO III, </a:t>
            </a:r>
            <a:r>
              <a:rPr lang="pt-BR" sz="2000" b="1" dirty="0" smtClean="0"/>
              <a:t>CARLOS MAGNO CONSEGUE TRAZER UMA CERTA ESTABILIDADE, NO AGORA CHAMADO, </a:t>
            </a:r>
            <a:r>
              <a:rPr lang="pt-BR" sz="2000" b="1" dirty="0" smtClean="0">
                <a:solidFill>
                  <a:srgbClr val="FFFF00"/>
                </a:solidFill>
              </a:rPr>
              <a:t>NÃO MAIS IMPÉRIO ROMANO OCIDENTAL , MAS IMPÉRIO SACRO</a:t>
            </a:r>
            <a:r>
              <a:rPr lang="pt-BR" sz="2000" b="1" dirty="0" smtClean="0"/>
              <a:t>. DENTRE TANTAS MUDANÇAS TRAZIDAS POR MAGNO, UMA DELAS FOI </a:t>
            </a:r>
            <a:r>
              <a:rPr lang="pt-BR" sz="2000" b="1" dirty="0" smtClean="0">
                <a:solidFill>
                  <a:srgbClr val="002060"/>
                </a:solidFill>
              </a:rPr>
              <a:t>INVESTIMENTO</a:t>
            </a:r>
            <a:r>
              <a:rPr lang="pt-BR" sz="2000" b="1" dirty="0" smtClean="0"/>
              <a:t> TANTO NO ESTUDO </a:t>
            </a:r>
            <a:r>
              <a:rPr lang="pt-BR" sz="2000" b="1" dirty="0" smtClean="0">
                <a:solidFill>
                  <a:srgbClr val="002060"/>
                </a:solidFill>
              </a:rPr>
              <a:t>LITERÁRIO</a:t>
            </a:r>
            <a:r>
              <a:rPr lang="pt-BR" sz="2000" b="1" dirty="0" smtClean="0"/>
              <a:t> COMO TAMBÉM </a:t>
            </a:r>
            <a:r>
              <a:rPr lang="pt-BR" sz="2000" b="1" dirty="0" smtClean="0">
                <a:solidFill>
                  <a:srgbClr val="002060"/>
                </a:solidFill>
              </a:rPr>
              <a:t>TEOLÓGICO.</a:t>
            </a:r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20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4271142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67544" y="260648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 IGREJA MEDIEVAL – O PAPADO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177998" y="1368784"/>
            <a:ext cx="3745930" cy="3024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/>
          </a:p>
          <a:p>
            <a:r>
              <a:rPr lang="pt-BR" sz="1600" b="1" dirty="0" smtClean="0"/>
              <a:t>QUANDO </a:t>
            </a:r>
            <a:r>
              <a:rPr lang="pt-BR" sz="1600" b="1" dirty="0"/>
              <a:t>TUDO PARECIA QUE A IGREJA ESTARIA SE </a:t>
            </a:r>
            <a:r>
              <a:rPr lang="pt-BR" sz="1600" b="1" dirty="0" smtClean="0"/>
              <a:t>FORTALECENDO </a:t>
            </a:r>
            <a:r>
              <a:rPr lang="pt-BR" sz="1600" b="1" dirty="0"/>
              <a:t>MAIS E MAIS, COMEÇA A CORRUPÇÃO NA IGREJA</a:t>
            </a:r>
            <a:r>
              <a:rPr lang="pt-BR" sz="1600" b="1" dirty="0" smtClean="0"/>
              <a:t>.</a:t>
            </a:r>
          </a:p>
          <a:p>
            <a:r>
              <a:rPr lang="pt-BR" sz="1600" b="1" dirty="0" smtClean="0">
                <a:solidFill>
                  <a:srgbClr val="FFFF00"/>
                </a:solidFill>
              </a:rPr>
              <a:t>DEPOIS </a:t>
            </a:r>
            <a:r>
              <a:rPr lang="pt-BR" sz="1600" b="1" dirty="0">
                <a:solidFill>
                  <a:srgbClr val="FFFF00"/>
                </a:solidFill>
              </a:rPr>
              <a:t>DA MORTE DE CARLOS MAGNO AS COISAS COMEÇARAM A MUDAR NOVAMENTE, E O PAPADO ENTROU EM DECADÊNCIA.</a:t>
            </a:r>
            <a:r>
              <a:rPr lang="pt-BR" sz="1600" b="1" dirty="0"/>
              <a:t> </a:t>
            </a:r>
            <a:r>
              <a:rPr lang="pt-BR" sz="1600" b="1" dirty="0" smtClean="0"/>
              <a:t>O </a:t>
            </a:r>
            <a:r>
              <a:rPr lang="pt-BR" sz="1600" b="1" dirty="0"/>
              <a:t>PAPADO TORNOU-SE UM JOGUETE NAS MÃOS DE POSSOAS PODEROSAS, DE POLÍTICOS, DE PESSOAS QUE BUSCAVAM O PODER, DEIXAR A SUA INFLUÊNCIA NO IMPÉRIO.</a:t>
            </a:r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20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</p:txBody>
      </p:sp>
      <p:sp>
        <p:nvSpPr>
          <p:cNvPr id="8" name="Retângulo 7"/>
          <p:cNvSpPr/>
          <p:nvPr/>
        </p:nvSpPr>
        <p:spPr>
          <a:xfrm>
            <a:off x="107504" y="4603221"/>
            <a:ext cx="3816424" cy="19997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r>
              <a:rPr lang="pt-BR" sz="1600" b="1" dirty="0" smtClean="0"/>
              <a:t>HOUVE VÁRIOS ASSASSINATOS, PAPAS FORAM ELEITOS MAIS DE UM AO MESMO TEMPO, ATÉ MESMO UM MENINO DE QUINZE ANOS FOI NOMEADO PAPA DA IGREJA EM CERTA ÉPOCA.</a:t>
            </a:r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20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68785"/>
            <a:ext cx="3745930" cy="302433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03221"/>
            <a:ext cx="3745930" cy="2013919"/>
          </a:xfrm>
          <a:prstGeom prst="rect">
            <a:avLst/>
          </a:prstGeom>
        </p:spPr>
      </p:pic>
      <p:sp>
        <p:nvSpPr>
          <p:cNvPr id="13" name="Seta para a direita 12"/>
          <p:cNvSpPr/>
          <p:nvPr/>
        </p:nvSpPr>
        <p:spPr>
          <a:xfrm>
            <a:off x="3995936" y="2636912"/>
            <a:ext cx="1152128" cy="6480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3995936" y="5279081"/>
            <a:ext cx="1152128" cy="6480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09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7544" y="260648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 IGREJA MEDIEVAL – O PAPADO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177998" y="1124744"/>
            <a:ext cx="4033962" cy="1844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r>
              <a:rPr lang="pt-BR" sz="2000" b="1" dirty="0" smtClean="0"/>
              <a:t>SÓ PARA SE TER UMA IDÉIA QUE OCORRIA COM O PAPADO, EM 897 O PAPA ESTEVÃO VI, MANDOU DESENTERRAR O SEU ANTECESSOR. </a:t>
            </a:r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20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02" y="4064794"/>
            <a:ext cx="4033962" cy="2592288"/>
          </a:xfrm>
          <a:prstGeom prst="rect">
            <a:avLst/>
          </a:prstGeom>
        </p:spPr>
      </p:pic>
      <p:sp>
        <p:nvSpPr>
          <p:cNvPr id="10" name="Seta para baixo 9"/>
          <p:cNvSpPr/>
          <p:nvPr/>
        </p:nvSpPr>
        <p:spPr>
          <a:xfrm>
            <a:off x="1978955" y="3140968"/>
            <a:ext cx="432048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714502" y="1124743"/>
            <a:ext cx="4033962" cy="1844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r>
              <a:rPr lang="pt-BR" sz="2000" b="1" dirty="0"/>
              <a:t>VESTIRAM SUAS ROUPAS PAPAIS, ARRASTARAM ELE PELAS RUAS, </a:t>
            </a:r>
            <a:r>
              <a:rPr lang="pt-BR" sz="2000" b="1" dirty="0" smtClean="0"/>
              <a:t>O CONSIDERAM CULPADO E </a:t>
            </a:r>
            <a:r>
              <a:rPr lang="pt-BR" sz="2000" b="1" dirty="0"/>
              <a:t>DEPOIS O JOGARAM NO RIO.</a:t>
            </a:r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20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8" y="4077072"/>
            <a:ext cx="4033962" cy="2580010"/>
          </a:xfrm>
          <a:prstGeom prst="rect">
            <a:avLst/>
          </a:prstGeom>
        </p:spPr>
      </p:pic>
      <p:sp>
        <p:nvSpPr>
          <p:cNvPr id="13" name="Seta para baixo 12"/>
          <p:cNvSpPr/>
          <p:nvPr/>
        </p:nvSpPr>
        <p:spPr>
          <a:xfrm>
            <a:off x="6495946" y="3140968"/>
            <a:ext cx="432048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47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7544" y="260648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 IGREJA MEDIEVAL – O PAPADO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177998" y="980728"/>
            <a:ext cx="4033962" cy="216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r>
              <a:rPr lang="pt-BR" sz="2000" b="1" dirty="0" smtClean="0">
                <a:solidFill>
                  <a:srgbClr val="FFFF00"/>
                </a:solidFill>
              </a:rPr>
              <a:t>NO ANO 904, </a:t>
            </a:r>
            <a:r>
              <a:rPr lang="pt-BR" sz="2000" b="1" dirty="0" smtClean="0"/>
              <a:t>O PAPA </a:t>
            </a:r>
            <a:r>
              <a:rPr lang="pt-BR" sz="2000" b="1" dirty="0" smtClean="0">
                <a:solidFill>
                  <a:srgbClr val="FFFF00"/>
                </a:solidFill>
              </a:rPr>
              <a:t>SÉRGIO III, </a:t>
            </a:r>
            <a:r>
              <a:rPr lang="pt-BR" sz="2000" b="1" dirty="0" smtClean="0"/>
              <a:t>MANDOU MATAR TODOS OS SEUS SUCESSORES. </a:t>
            </a:r>
            <a:r>
              <a:rPr lang="pt-BR" sz="2000" b="1" dirty="0" smtClean="0">
                <a:solidFill>
                  <a:srgbClr val="FFFF00"/>
                </a:solidFill>
              </a:rPr>
              <a:t>AINDA ELE SE RELACIONOU COM UMA AMANTE, TEVE UM FILHO COM ELA, </a:t>
            </a:r>
            <a:r>
              <a:rPr lang="pt-BR" sz="2000" b="1" dirty="0" smtClean="0"/>
              <a:t>E DEPOIS ESSE FILHO, TAMBÉM TORNOU-SE PAPA.</a:t>
            </a:r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20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</p:txBody>
      </p:sp>
      <p:sp>
        <p:nvSpPr>
          <p:cNvPr id="5" name="Seta para baixo 4"/>
          <p:cNvSpPr/>
          <p:nvPr/>
        </p:nvSpPr>
        <p:spPr>
          <a:xfrm>
            <a:off x="1978955" y="3313633"/>
            <a:ext cx="432048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714502" y="980728"/>
            <a:ext cx="4033962" cy="216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r>
              <a:rPr lang="pt-BR" sz="2800" b="1" dirty="0" smtClean="0">
                <a:solidFill>
                  <a:srgbClr val="FFFF00"/>
                </a:solidFill>
              </a:rPr>
              <a:t>JOÃO X, </a:t>
            </a:r>
            <a:r>
              <a:rPr lang="pt-BR" sz="2800" b="1" dirty="0" smtClean="0"/>
              <a:t>FOI ASSASSINADO, </a:t>
            </a:r>
            <a:r>
              <a:rPr lang="pt-BR" sz="2800" b="1" dirty="0" smtClean="0">
                <a:solidFill>
                  <a:srgbClr val="FFFF00"/>
                </a:solidFill>
              </a:rPr>
              <a:t>SUFOCADO</a:t>
            </a:r>
            <a:r>
              <a:rPr lang="pt-BR" sz="2800" b="1" dirty="0" smtClean="0"/>
              <a:t> POR UM TRAVESSEIRO</a:t>
            </a:r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20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</p:txBody>
      </p:sp>
      <p:sp>
        <p:nvSpPr>
          <p:cNvPr id="8" name="Seta para baixo 7"/>
          <p:cNvSpPr/>
          <p:nvPr/>
        </p:nvSpPr>
        <p:spPr>
          <a:xfrm>
            <a:off x="6515459" y="3290679"/>
            <a:ext cx="432048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8" y="4293095"/>
            <a:ext cx="4033962" cy="228997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02" y="4265444"/>
            <a:ext cx="4033962" cy="22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1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807604"/>
            <a:ext cx="8280920" cy="403448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 – ALGUNS PERSEGUIDORES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1412776"/>
            <a:ext cx="4211960" cy="24482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 smtClean="0">
              <a:solidFill>
                <a:srgbClr val="FFFF00"/>
              </a:solidFill>
            </a:endParaRPr>
          </a:p>
          <a:p>
            <a:endParaRPr lang="pt-BR" sz="2400" b="1" dirty="0">
              <a:solidFill>
                <a:srgbClr val="FFFF00"/>
              </a:solidFill>
            </a:endParaRPr>
          </a:p>
          <a:p>
            <a:endParaRPr lang="pt-BR" sz="2400" b="1" dirty="0" smtClean="0">
              <a:solidFill>
                <a:srgbClr val="FFFF00"/>
              </a:solidFill>
            </a:endParaRPr>
          </a:p>
          <a:p>
            <a:endParaRPr lang="pt-BR" sz="2400" b="1" dirty="0">
              <a:solidFill>
                <a:srgbClr val="FFFF00"/>
              </a:solidFill>
            </a:endParaRPr>
          </a:p>
          <a:p>
            <a:endParaRPr lang="pt-BR" sz="2400" b="1" dirty="0" smtClean="0">
              <a:solidFill>
                <a:srgbClr val="FFFF00"/>
              </a:solidFill>
            </a:endParaRPr>
          </a:p>
          <a:p>
            <a:endParaRPr lang="pt-BR" sz="2400" b="1" dirty="0" smtClean="0">
              <a:solidFill>
                <a:srgbClr val="FFFF00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400" b="1" dirty="0" smtClean="0">
              <a:solidFill>
                <a:srgbClr val="002060"/>
              </a:solidFill>
            </a:endParaRPr>
          </a:p>
          <a:p>
            <a:endParaRPr lang="pt-BR" sz="2400" b="1" dirty="0">
              <a:solidFill>
                <a:srgbClr val="002060"/>
              </a:solidFill>
            </a:endParaRPr>
          </a:p>
          <a:p>
            <a:endParaRPr lang="pt-BR" sz="2400" b="1" dirty="0" smtClean="0">
              <a:solidFill>
                <a:srgbClr val="002060"/>
              </a:solidFill>
            </a:endParaRPr>
          </a:p>
          <a:p>
            <a:endParaRPr lang="pt-BR" sz="2400" b="1" dirty="0" smtClean="0">
              <a:solidFill>
                <a:srgbClr val="002060"/>
              </a:solidFill>
            </a:endParaRPr>
          </a:p>
          <a:p>
            <a:r>
              <a:rPr lang="pt-BR" sz="2400" b="1" dirty="0" smtClean="0">
                <a:solidFill>
                  <a:srgbClr val="002060"/>
                </a:solidFill>
              </a:rPr>
              <a:t>DOMICIANO 96 </a:t>
            </a:r>
            <a:r>
              <a:rPr lang="pt-BR" sz="2400" b="1" dirty="0" err="1" smtClean="0">
                <a:solidFill>
                  <a:srgbClr val="002060"/>
                </a:solidFill>
              </a:rPr>
              <a:t>d.C</a:t>
            </a:r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ACUSOU OS CRISTÃOS DE ATEUS POR NÃO ADORAREM O IMPERADOR, EMBORA UMA PERSEGUIÇÃO CURTA MAS, VIOLENTA. MILHARES MORRERAM E JOÃO FOI EXILADO NO SEU GOVERNO.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438061" y="1412777"/>
            <a:ext cx="4608512" cy="24606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	</a:t>
            </a: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FFFF00"/>
                </a:solidFill>
              </a:rPr>
              <a:t>TRAJANO – 98 A 117 d.C.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MANTEVE O CRISTIANISMO COMO RELIGIÃO ILEGAL. NESTE GOVERNO NÃO MOLESTAVA OS CRISTÃOS, MAS QUANDO ACUSADO SOFRIAM DURAS PENAS. SIMÃO IRMÃO DE JESUS FOI CRUCIFICADO E INÁCIO BISPO FOI LEVADO A ROMA E DADO AS FERAS</a:t>
            </a:r>
          </a:p>
          <a:p>
            <a:endParaRPr lang="pt-BR" sz="2000" b="1" dirty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4211960" cy="280831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9" y="4034471"/>
            <a:ext cx="4608244" cy="27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9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7544" y="260648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 IGREJA MEDIEVAL – O PAPADO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177998" y="980728"/>
            <a:ext cx="4033962" cy="216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r>
              <a:rPr lang="pt-BR" sz="2800" b="1" dirty="0" smtClean="0"/>
              <a:t>O PAPA </a:t>
            </a:r>
            <a:r>
              <a:rPr lang="pt-BR" sz="2800" b="1" dirty="0" smtClean="0">
                <a:solidFill>
                  <a:srgbClr val="FFFF00"/>
                </a:solidFill>
              </a:rPr>
              <a:t>JOÃO XIV, </a:t>
            </a:r>
            <a:r>
              <a:rPr lang="pt-BR" sz="2800" b="1" dirty="0" smtClean="0"/>
              <a:t>FOI PRESO, DEPOIS FOI </a:t>
            </a:r>
            <a:r>
              <a:rPr lang="pt-BR" sz="2800" b="1" dirty="0" smtClean="0">
                <a:solidFill>
                  <a:srgbClr val="FFFF00"/>
                </a:solidFill>
              </a:rPr>
              <a:t>MORTO, </a:t>
            </a:r>
            <a:r>
              <a:rPr lang="pt-BR" sz="2800" b="1" dirty="0" smtClean="0"/>
              <a:t>ENVENENADO.</a:t>
            </a:r>
            <a:endParaRPr lang="pt-BR" sz="28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20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</p:txBody>
      </p:sp>
      <p:sp>
        <p:nvSpPr>
          <p:cNvPr id="4" name="Seta para baixo 3"/>
          <p:cNvSpPr/>
          <p:nvPr/>
        </p:nvSpPr>
        <p:spPr>
          <a:xfrm>
            <a:off x="1978955" y="3313633"/>
            <a:ext cx="432048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714502" y="980728"/>
            <a:ext cx="4033962" cy="216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r>
              <a:rPr lang="pt-BR" sz="2800" b="1" dirty="0" smtClean="0">
                <a:solidFill>
                  <a:srgbClr val="FFFF00"/>
                </a:solidFill>
              </a:rPr>
              <a:t>PAPA </a:t>
            </a:r>
            <a:r>
              <a:rPr lang="pt-BR" sz="2800" b="1" dirty="0" smtClean="0">
                <a:solidFill>
                  <a:schemeClr val="bg1"/>
                </a:solidFill>
              </a:rPr>
              <a:t>BONIFÁCIO  VIII, </a:t>
            </a:r>
            <a:r>
              <a:rPr lang="pt-BR" sz="2800" b="1" dirty="0" smtClean="0">
                <a:solidFill>
                  <a:srgbClr val="FFFF00"/>
                </a:solidFill>
              </a:rPr>
              <a:t>TAMBÉM FOI MORTO, </a:t>
            </a:r>
            <a:r>
              <a:rPr lang="pt-BR" sz="2800" b="1" dirty="0" smtClean="0">
                <a:solidFill>
                  <a:schemeClr val="bg1"/>
                </a:solidFill>
              </a:rPr>
              <a:t>ENVENENADO.</a:t>
            </a:r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20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</p:txBody>
      </p:sp>
      <p:sp>
        <p:nvSpPr>
          <p:cNvPr id="6" name="Seta para baixo 5"/>
          <p:cNvSpPr/>
          <p:nvPr/>
        </p:nvSpPr>
        <p:spPr>
          <a:xfrm>
            <a:off x="6515459" y="3290679"/>
            <a:ext cx="432048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3" y="4149079"/>
            <a:ext cx="4014507" cy="243612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77" y="4149079"/>
            <a:ext cx="3881611" cy="24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7544" y="260648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 IGREJA MEDIEVAL – O PAPADO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177998" y="980728"/>
            <a:ext cx="8642474" cy="216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r>
              <a:rPr lang="pt-BR" sz="2400" b="1" dirty="0" smtClean="0"/>
              <a:t>PARA COMPLICAR AINDA MAIS, COMO AS RELAÇÕES COM </a:t>
            </a:r>
            <a:r>
              <a:rPr lang="pt-BR" sz="2400" b="1" dirty="0" smtClean="0">
                <a:solidFill>
                  <a:srgbClr val="FFFF00"/>
                </a:solidFill>
              </a:rPr>
              <a:t>A IGREJA DO ORIENTE</a:t>
            </a:r>
            <a:r>
              <a:rPr lang="pt-BR" sz="2400" b="1" dirty="0" smtClean="0"/>
              <a:t> NÃO ESTAVA MUITO BEM, NO ANO 1054, ACONTECE O CISMA ENTRE A </a:t>
            </a:r>
            <a:r>
              <a:rPr lang="pt-BR" sz="2400" b="1" dirty="0" smtClean="0">
                <a:solidFill>
                  <a:srgbClr val="FFFF00"/>
                </a:solidFill>
              </a:rPr>
              <a:t>IGREJA DO ORIENTE</a:t>
            </a:r>
            <a:r>
              <a:rPr lang="pt-BR" sz="2400" b="1" dirty="0" smtClean="0"/>
              <a:t>, E A IGREJA DO OCIDENTE. </a:t>
            </a:r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20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8" y="3429000"/>
            <a:ext cx="4105970" cy="33362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248472" cy="33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7544" y="260648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 IGREJA MEDIEVAL – O PAPADO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177998" y="980728"/>
            <a:ext cx="8642474" cy="22322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pPr>
              <a:defRPr/>
            </a:pPr>
            <a:r>
              <a:rPr lang="pt-BR" b="1" dirty="0" smtClean="0"/>
              <a:t>A </a:t>
            </a:r>
            <a:r>
              <a:rPr lang="pt-BR" b="1" dirty="0"/>
              <a:t>PARTIR DE ENTÃO TEMOS A </a:t>
            </a:r>
            <a:r>
              <a:rPr lang="pt-BR" b="1" dirty="0">
                <a:solidFill>
                  <a:srgbClr val="FFFF00"/>
                </a:solidFill>
              </a:rPr>
              <a:t>IGREJA ORTODOXA DO </a:t>
            </a:r>
            <a:r>
              <a:rPr lang="pt-BR" b="1" dirty="0" smtClean="0">
                <a:solidFill>
                  <a:srgbClr val="FFFF00"/>
                </a:solidFill>
              </a:rPr>
              <a:t>ORIENTE </a:t>
            </a:r>
            <a:r>
              <a:rPr lang="pt-BR" b="1" dirty="0"/>
              <a:t>E A IGREJA </a:t>
            </a:r>
            <a:r>
              <a:rPr lang="pt-BR" b="1" dirty="0">
                <a:solidFill>
                  <a:srgbClr val="FFFF00"/>
                </a:solidFill>
              </a:rPr>
              <a:t>CATÓLICA APOSTÓLICA </a:t>
            </a:r>
            <a:r>
              <a:rPr lang="pt-BR" b="1" dirty="0" smtClean="0">
                <a:solidFill>
                  <a:srgbClr val="FFFF00"/>
                </a:solidFill>
              </a:rPr>
              <a:t>ROMANA. VÁRIAS COISAS LEVARAM A ISSO, TAIS COMO: QUESTÕES TEOLÓGICAS, </a:t>
            </a:r>
            <a:r>
              <a:rPr lang="pt-BR" b="1" dirty="0" smtClean="0">
                <a:solidFill>
                  <a:srgbClr val="002060"/>
                </a:solidFill>
              </a:rPr>
              <a:t>POLÍTICAS,</a:t>
            </a:r>
            <a:r>
              <a:rPr lang="pt-BR" b="1" dirty="0" smtClean="0">
                <a:solidFill>
                  <a:srgbClr val="FFFF00"/>
                </a:solidFill>
              </a:rPr>
              <a:t> ECONÔMICAS; </a:t>
            </a:r>
            <a:r>
              <a:rPr lang="pt-BR" b="1" dirty="0" smtClean="0">
                <a:solidFill>
                  <a:srgbClr val="002060"/>
                </a:solidFill>
              </a:rPr>
              <a:t>TUDO ISSO FOI FAZENDO COM QUE </a:t>
            </a:r>
            <a:r>
              <a:rPr lang="pt-BR" b="1" dirty="0" smtClean="0">
                <a:solidFill>
                  <a:srgbClr val="FFFF00"/>
                </a:solidFill>
              </a:rPr>
              <a:t>ROMA </a:t>
            </a:r>
            <a:r>
              <a:rPr lang="pt-BR" b="1" dirty="0" smtClean="0">
                <a:solidFill>
                  <a:srgbClr val="002060"/>
                </a:solidFill>
              </a:rPr>
              <a:t>E </a:t>
            </a:r>
            <a:r>
              <a:rPr lang="pt-BR" b="1" dirty="0" smtClean="0">
                <a:solidFill>
                  <a:srgbClr val="FFFF00"/>
                </a:solidFill>
              </a:rPr>
              <a:t>CONSTANTINOPLA,  A </a:t>
            </a:r>
            <a:r>
              <a:rPr lang="pt-BR" b="1" dirty="0" smtClean="0">
                <a:solidFill>
                  <a:srgbClr val="002060"/>
                </a:solidFill>
              </a:rPr>
              <a:t>IGREJA LATINA </a:t>
            </a:r>
            <a:r>
              <a:rPr lang="pt-BR" b="1" dirty="0" smtClean="0">
                <a:solidFill>
                  <a:srgbClr val="FFFF00"/>
                </a:solidFill>
              </a:rPr>
              <a:t>E A </a:t>
            </a:r>
            <a:r>
              <a:rPr lang="pt-BR" b="1" dirty="0" smtClean="0">
                <a:solidFill>
                  <a:srgbClr val="002060"/>
                </a:solidFill>
              </a:rPr>
              <a:t>IGREJA GREGA, </a:t>
            </a:r>
            <a:r>
              <a:rPr lang="pt-BR" b="1" dirty="0" smtClean="0">
                <a:solidFill>
                  <a:srgbClr val="FFFF00"/>
                </a:solidFill>
              </a:rPr>
              <a:t>A IGREJA </a:t>
            </a:r>
            <a:r>
              <a:rPr lang="pt-BR" b="1" dirty="0" smtClean="0">
                <a:solidFill>
                  <a:srgbClr val="002060"/>
                </a:solidFill>
              </a:rPr>
              <a:t>OCIDENTAL</a:t>
            </a:r>
            <a:r>
              <a:rPr lang="pt-BR" b="1" dirty="0" smtClean="0">
                <a:solidFill>
                  <a:srgbClr val="FFFF00"/>
                </a:solidFill>
              </a:rPr>
              <a:t>  E </a:t>
            </a:r>
            <a:r>
              <a:rPr lang="pt-BR" b="1" dirty="0" smtClean="0">
                <a:solidFill>
                  <a:srgbClr val="002060"/>
                </a:solidFill>
              </a:rPr>
              <a:t>ORIENTAL</a:t>
            </a:r>
            <a:r>
              <a:rPr lang="pt-BR" b="1" dirty="0" smtClean="0">
                <a:solidFill>
                  <a:srgbClr val="FFFF00"/>
                </a:solidFill>
              </a:rPr>
              <a:t> , COMEÇASSEM A TOMAR CAMINHO DIFERENTES. </a:t>
            </a:r>
            <a:r>
              <a:rPr lang="pt-BR" b="1" dirty="0" smtClean="0">
                <a:solidFill>
                  <a:srgbClr val="002060"/>
                </a:solidFill>
              </a:rPr>
              <a:t>ENTÃO O PAPA </a:t>
            </a:r>
            <a:r>
              <a:rPr lang="pt-BR" b="1" dirty="0" smtClean="0">
                <a:solidFill>
                  <a:srgbClr val="FFFF00"/>
                </a:solidFill>
              </a:rPr>
              <a:t>BIZANTINO ESCUMUNGA O PAPA ROMANO, E O </a:t>
            </a:r>
            <a:r>
              <a:rPr lang="pt-BR" b="1" dirty="0" smtClean="0">
                <a:solidFill>
                  <a:srgbClr val="002060"/>
                </a:solidFill>
              </a:rPr>
              <a:t>PAPA ROMANO, </a:t>
            </a:r>
            <a:r>
              <a:rPr lang="pt-BR" b="1" dirty="0" smtClean="0">
                <a:solidFill>
                  <a:srgbClr val="FFFF00"/>
                </a:solidFill>
              </a:rPr>
              <a:t>ESCUMUNGA O PAPA BIZANTINO.</a:t>
            </a:r>
            <a:endParaRPr lang="pt-BR" b="1" dirty="0">
              <a:solidFill>
                <a:srgbClr val="FFFF00"/>
              </a:solidFill>
            </a:endParaRPr>
          </a:p>
          <a:p>
            <a:endParaRPr lang="pt-BR" sz="2400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20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9144000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67544" y="260648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 PAGANIZAÇÃO DA IGREJA CATÓLICA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7544" y="260648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 PAGANIZAÇÃO DA IGREJA CATÓLICA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13"/>
            <a:ext cx="9144000" cy="606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5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295703"/>
            <a:ext cx="5832648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 VENDA DE INDULGÊNCIAS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214759" y="1412776"/>
            <a:ext cx="4717281" cy="5112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r>
              <a:rPr lang="pt-BR" sz="2800" b="1" dirty="0" smtClean="0"/>
              <a:t>PARA QUE ROMA PUDESSE SER EMBELEZADA, </a:t>
            </a:r>
            <a:r>
              <a:rPr lang="pt-BR" sz="2800" b="1" dirty="0" smtClean="0">
                <a:solidFill>
                  <a:srgbClr val="002060"/>
                </a:solidFill>
              </a:rPr>
              <a:t>BEM COMO TAMBÉM, A PRÓPRIA REFORMA DA BASÍLICA DE SÃO PEDRO,</a:t>
            </a:r>
            <a:r>
              <a:rPr lang="pt-BR" sz="2800" b="1" dirty="0" smtClean="0"/>
              <a:t> FEZ COM QUE OS IMPOSTOS FOSSEM AUMENTADOS E SURGISSE TAMBÉM AS INDULGÊNCIAS, PRÁTICAS ESTAS, INCENTIVADAS PELA IGREJA</a:t>
            </a:r>
            <a:r>
              <a:rPr lang="pt-BR" sz="2800" dirty="0" smtClean="0"/>
              <a:t>.</a:t>
            </a:r>
            <a:endParaRPr lang="pt-BR" sz="2800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20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  <a:p>
            <a:pPr algn="ctr"/>
            <a:endParaRPr lang="pt-BR" sz="1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412139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295702"/>
            <a:ext cx="5832648" cy="829041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VENDA DE INDULGÊNCIAS</a:t>
            </a:r>
            <a:endParaRPr lang="pt-BR" sz="2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50" y="1844824"/>
            <a:ext cx="4104106" cy="460851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1520" y="1844824"/>
            <a:ext cx="3960440" cy="4608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O PRÓPRIO PAPA </a:t>
            </a:r>
            <a:r>
              <a:rPr lang="pt-BR" sz="2400" b="1" dirty="0">
                <a:solidFill>
                  <a:srgbClr val="FFFF00"/>
                </a:solidFill>
              </a:rPr>
              <a:t>LEÃO X, </a:t>
            </a:r>
            <a:r>
              <a:rPr lang="pt-BR" sz="2400" b="1" dirty="0"/>
              <a:t>LIDEROU A JORNADA DE REFORMAR A GRANDE BASÍLICA DE SÃO PEDRO.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E PARA ISSO ERA NECESSÁRIO MUITO DINHEIRO, FAZENDO QUE INDULGÊNCIAS FOSSEM COBRADAS, LEVANDO O POVO A UMA INSASTIFAÇÃO MUITO GRANDE CONTRA </a:t>
            </a:r>
            <a:r>
              <a:rPr lang="pt-BR" sz="2400" b="1" dirty="0" smtClean="0"/>
              <a:t>A LIDERANÇA DA IGREJA.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87597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295703"/>
            <a:ext cx="5832648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 VENDA DE INDULGÊNCIAS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8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295703"/>
            <a:ext cx="5832648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 VENDA DE INDULGÊNCIAS</a:t>
            </a: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8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295702"/>
            <a:ext cx="5832648" cy="829041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VENDA DE INDULGÊNCIAS</a:t>
            </a:r>
            <a:endParaRPr lang="pt-BR" sz="2800" b="1" dirty="0"/>
          </a:p>
        </p:txBody>
      </p:sp>
      <p:sp>
        <p:nvSpPr>
          <p:cNvPr id="4" name="Retângulo 3"/>
          <p:cNvSpPr/>
          <p:nvPr/>
        </p:nvSpPr>
        <p:spPr>
          <a:xfrm>
            <a:off x="249038" y="1628800"/>
            <a:ext cx="3960440" cy="5112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CORRUPÇÃO, PODER, INQUISIÇÕES, INDULGÊNCIAS, TUDO ISSO FAZIA COM QUE A IGREJA, NÃO FOSSE BEM VISTA PELOS OLHOS DO POVO.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COM ISSO, SURGIRAM VÁRIOS MOVIMENTOS TENTANDO MUDAR ISSO, MAS A IGREJA SEMPRE ABAFAVA. </a:t>
            </a:r>
            <a:endParaRPr lang="pt-BR" sz="2400" b="1" dirty="0"/>
          </a:p>
        </p:txBody>
      </p:sp>
      <p:sp>
        <p:nvSpPr>
          <p:cNvPr id="8" name="Retângulo 7"/>
          <p:cNvSpPr/>
          <p:nvPr/>
        </p:nvSpPr>
        <p:spPr>
          <a:xfrm>
            <a:off x="4355696" y="1628800"/>
            <a:ext cx="4608792" cy="2376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FORAM VÁRIOS </a:t>
            </a:r>
            <a:r>
              <a:rPr lang="pt-BR" sz="2400" b="1" dirty="0" smtClean="0"/>
              <a:t>OS QUE  </a:t>
            </a:r>
            <a:r>
              <a:rPr lang="pt-BR" sz="2400" b="1" dirty="0"/>
              <a:t>TENTARAM TRAZER UMA </a:t>
            </a:r>
            <a:r>
              <a:rPr lang="pt-BR" sz="2400" b="1" dirty="0" smtClean="0"/>
              <a:t>REFORMA. </a:t>
            </a:r>
          </a:p>
          <a:p>
            <a:endParaRPr lang="pt-BR" sz="2400" b="1" dirty="0"/>
          </a:p>
          <a:p>
            <a:r>
              <a:rPr lang="pt-BR" sz="2400" b="1" dirty="0" smtClean="0">
                <a:solidFill>
                  <a:srgbClr val="002060"/>
                </a:solidFill>
              </a:rPr>
              <a:t>ESTES SÃO CHAMADOS DE PRÉ-REFORMADORES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96" y="4149080"/>
            <a:ext cx="460879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807604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 – ALGUNS PERSEGUIDORES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-1" y="1700808"/>
            <a:ext cx="4438329" cy="5157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 smtClean="0">
              <a:solidFill>
                <a:srgbClr val="FFFF00"/>
              </a:solidFill>
            </a:endParaRPr>
          </a:p>
          <a:p>
            <a:endParaRPr lang="pt-BR" sz="2400" b="1" dirty="0">
              <a:solidFill>
                <a:srgbClr val="FFFF00"/>
              </a:solidFill>
            </a:endParaRPr>
          </a:p>
          <a:p>
            <a:endParaRPr lang="pt-BR" sz="2400" b="1" dirty="0" smtClean="0">
              <a:solidFill>
                <a:srgbClr val="FFFF00"/>
              </a:solidFill>
            </a:endParaRPr>
          </a:p>
          <a:p>
            <a:endParaRPr lang="pt-BR" sz="2400" b="1" dirty="0">
              <a:solidFill>
                <a:srgbClr val="FFFF00"/>
              </a:solidFill>
            </a:endParaRPr>
          </a:p>
          <a:p>
            <a:endParaRPr lang="pt-BR" sz="2400" b="1" dirty="0" smtClean="0">
              <a:solidFill>
                <a:srgbClr val="FFFF00"/>
              </a:solidFill>
            </a:endParaRPr>
          </a:p>
          <a:p>
            <a:endParaRPr lang="pt-BR" sz="2400" b="1" dirty="0" smtClean="0">
              <a:solidFill>
                <a:srgbClr val="FFFF00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400" b="1" dirty="0" smtClean="0">
              <a:solidFill>
                <a:srgbClr val="002060"/>
              </a:solidFill>
            </a:endParaRPr>
          </a:p>
          <a:p>
            <a:endParaRPr lang="pt-BR" sz="2400" b="1" dirty="0">
              <a:solidFill>
                <a:srgbClr val="002060"/>
              </a:solidFill>
            </a:endParaRPr>
          </a:p>
          <a:p>
            <a:endParaRPr lang="pt-BR" sz="2400" b="1" dirty="0" smtClean="0">
              <a:solidFill>
                <a:srgbClr val="002060"/>
              </a:solidFill>
            </a:endParaRPr>
          </a:p>
          <a:p>
            <a:endParaRPr lang="pt-BR" sz="2400" b="1" dirty="0" smtClean="0">
              <a:solidFill>
                <a:srgbClr val="002060"/>
              </a:solidFill>
            </a:endParaRPr>
          </a:p>
          <a:p>
            <a:r>
              <a:rPr lang="pt-BR" sz="2400" b="1" dirty="0" smtClean="0">
                <a:solidFill>
                  <a:srgbClr val="002060"/>
                </a:solidFill>
              </a:rPr>
              <a:t>DIOCLECIANO 284 A 305 </a:t>
            </a:r>
            <a:r>
              <a:rPr lang="pt-BR" sz="2400" b="1" dirty="0" err="1" smtClean="0">
                <a:solidFill>
                  <a:srgbClr val="002060"/>
                </a:solidFill>
              </a:rPr>
              <a:t>d.C</a:t>
            </a:r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NESTE GOVERNO SE DEU A ÚLTIMA PERSEGUIÇÃO IMPERIAL E A MAIS ANGUSTIANTE DE TODAS. DURANTE 10 ANOS O CRISTIANISMO FOI CASTIGADO DE FORMA ABSURDA. </a:t>
            </a:r>
            <a:r>
              <a:rPr lang="pt-BR" sz="2000" b="1" dirty="0" smtClean="0">
                <a:solidFill>
                  <a:srgbClr val="002060"/>
                </a:solidFill>
              </a:rPr>
              <a:t>CRENTES FORAM CAÇADOS NAS FLORESTAS, QUEIMADOS, LANÇADOS AS FERAS, </a:t>
            </a:r>
            <a:r>
              <a:rPr lang="pt-BR" sz="2000" b="1" dirty="0" smtClean="0">
                <a:solidFill>
                  <a:schemeClr val="bg1"/>
                </a:solidFill>
              </a:rPr>
              <a:t>REALMENTE O DIABO ESTAVA DETERMINADO A ABOLIR O CRISTIANISMO, USANDO DIOCLECIANO. </a:t>
            </a:r>
            <a:r>
              <a:rPr lang="pt-BR" sz="2000" b="1" dirty="0" smtClean="0">
                <a:solidFill>
                  <a:srgbClr val="002060"/>
                </a:solidFill>
              </a:rPr>
              <a:t>SÓ QUE A MORTE DE UM CRENTE REPRESENTAVA O NASCIMENTO DE DEZENAS OUTROS  CRISTÃOS. </a:t>
            </a:r>
            <a:r>
              <a:rPr lang="pt-BR" sz="2000" b="1" dirty="0" smtClean="0">
                <a:solidFill>
                  <a:schemeClr val="bg1"/>
                </a:solidFill>
              </a:rPr>
              <a:t>ERA COMO DERRUBAR UMA ÁRVORE CUJAS SEMENTES  ESTAVAM MADURAS.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78802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295702"/>
            <a:ext cx="5832648" cy="829041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PRÉ-REFORMADORES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268760"/>
            <a:ext cx="4535996" cy="54726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/>
              <a:t>Pedro Valdo. </a:t>
            </a:r>
            <a:endParaRPr lang="pt-BR" sz="2200" b="1" dirty="0" smtClean="0"/>
          </a:p>
          <a:p>
            <a:endParaRPr lang="pt-BR" sz="2200" b="1" dirty="0"/>
          </a:p>
          <a:p>
            <a:r>
              <a:rPr lang="pt-BR" sz="2200" b="1" dirty="0" smtClean="0"/>
              <a:t>Ele </a:t>
            </a:r>
            <a:r>
              <a:rPr lang="pt-BR" sz="2200" b="1" dirty="0"/>
              <a:t>era um rico comerciante vivendo na cidade de Lion na França por volta do ano 1170. </a:t>
            </a:r>
            <a:r>
              <a:rPr lang="pt-BR" sz="2200" b="1" dirty="0">
                <a:solidFill>
                  <a:srgbClr val="002060"/>
                </a:solidFill>
              </a:rPr>
              <a:t>Dono de uma grande fortuna e possuidor de muitos bens, no entanto sentia-se vazio e infeliz</a:t>
            </a:r>
            <a:r>
              <a:rPr lang="pt-BR" sz="2200" b="1" dirty="0" smtClean="0">
                <a:solidFill>
                  <a:srgbClr val="002060"/>
                </a:solidFill>
              </a:rPr>
              <a:t>.</a:t>
            </a:r>
          </a:p>
          <a:p>
            <a:endParaRPr lang="pt-BR" sz="2200" b="1" dirty="0"/>
          </a:p>
          <a:p>
            <a:r>
              <a:rPr lang="pt-BR" sz="2200" b="1" dirty="0"/>
              <a:t>Depois de buscar vários caminhos, por fim alguém lhe recomendou que lesse a Bíblia. </a:t>
            </a:r>
            <a:r>
              <a:rPr lang="pt-BR" sz="2200" b="1" dirty="0">
                <a:solidFill>
                  <a:srgbClr val="002060"/>
                </a:solidFill>
              </a:rPr>
              <a:t>Sendo rico e influente, conseguiu adquirir um exemplar das Sagradas Escrituras. </a:t>
            </a:r>
            <a:r>
              <a:rPr lang="pt-BR" sz="2200" b="1" dirty="0"/>
              <a:t>Naqueles dias, só os sacerdotes tinham esse privilégio</a:t>
            </a:r>
            <a:r>
              <a:rPr lang="pt-BR" sz="2200" b="1" dirty="0" smtClean="0"/>
              <a:t>.</a:t>
            </a:r>
            <a:endParaRPr lang="pt-BR" sz="22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32048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564088" cy="5400600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1619672" y="295702"/>
            <a:ext cx="5832648" cy="829041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PRÉ-REFORMADORES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268760"/>
            <a:ext cx="9036496" cy="5589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b="1" dirty="0" smtClean="0"/>
          </a:p>
          <a:p>
            <a:r>
              <a:rPr lang="pt-BR" sz="2000" b="1" dirty="0" smtClean="0"/>
              <a:t>Ao </a:t>
            </a:r>
            <a:r>
              <a:rPr lang="pt-BR" sz="2000" b="1" dirty="0"/>
              <a:t>ler as páginas sagradas encontrou o que </a:t>
            </a:r>
            <a:endParaRPr lang="pt-BR" sz="2000" b="1" dirty="0" smtClean="0"/>
          </a:p>
          <a:p>
            <a:r>
              <a:rPr lang="pt-BR" sz="2000" b="1" dirty="0" smtClean="0"/>
              <a:t>há </a:t>
            </a:r>
            <a:r>
              <a:rPr lang="pt-BR" sz="2000" b="1" dirty="0"/>
              <a:t>tanto tempo procurava. </a:t>
            </a:r>
            <a:r>
              <a:rPr lang="pt-BR" sz="2000" b="1" dirty="0">
                <a:solidFill>
                  <a:srgbClr val="002060"/>
                </a:solidFill>
              </a:rPr>
              <a:t>Tamanha foi a 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alegria </a:t>
            </a:r>
            <a:r>
              <a:rPr lang="pt-BR" sz="2000" b="1" dirty="0">
                <a:solidFill>
                  <a:srgbClr val="002060"/>
                </a:solidFill>
              </a:rPr>
              <a:t>e felicidade que sentiu, que tomou 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uma </a:t>
            </a:r>
            <a:r>
              <a:rPr lang="pt-BR" sz="2000" b="1" dirty="0">
                <a:solidFill>
                  <a:srgbClr val="002060"/>
                </a:solidFill>
              </a:rPr>
              <a:t>decisão drástica.</a:t>
            </a:r>
            <a:r>
              <a:rPr lang="pt-BR" sz="2000" b="1" dirty="0"/>
              <a:t> Colocou todos os </a:t>
            </a:r>
            <a:r>
              <a:rPr lang="pt-BR" sz="2000" b="1" dirty="0" smtClean="0"/>
              <a:t>seu</a:t>
            </a:r>
          </a:p>
          <a:p>
            <a:r>
              <a:rPr lang="pt-BR" sz="2000" b="1" dirty="0" smtClean="0"/>
              <a:t>bens </a:t>
            </a:r>
            <a:r>
              <a:rPr lang="pt-BR" sz="2000" b="1" dirty="0"/>
              <a:t>à venda, separou apenas o suficiente </a:t>
            </a:r>
            <a:endParaRPr lang="pt-BR" sz="2000" b="1" dirty="0" smtClean="0"/>
          </a:p>
          <a:p>
            <a:r>
              <a:rPr lang="pt-BR" sz="2000" b="1" dirty="0" smtClean="0"/>
              <a:t>para </a:t>
            </a:r>
            <a:r>
              <a:rPr lang="pt-BR" sz="2000" b="1" dirty="0"/>
              <a:t>sua família viver dignamente e o </a:t>
            </a:r>
            <a:endParaRPr lang="pt-BR" sz="2000" b="1" dirty="0" smtClean="0"/>
          </a:p>
          <a:p>
            <a:r>
              <a:rPr lang="pt-BR" sz="2000" b="1" dirty="0" smtClean="0"/>
              <a:t>Restante dos </a:t>
            </a:r>
            <a:r>
              <a:rPr lang="pt-BR" sz="2000" b="1" dirty="0"/>
              <a:t>recursos dedicou para a </a:t>
            </a:r>
            <a:endParaRPr lang="pt-BR" sz="2000" b="1" dirty="0" smtClean="0"/>
          </a:p>
          <a:p>
            <a:r>
              <a:rPr lang="pt-BR" sz="2000" b="1" dirty="0" smtClean="0"/>
              <a:t>divulgação </a:t>
            </a:r>
            <a:r>
              <a:rPr lang="pt-BR" sz="2000" b="1" dirty="0"/>
              <a:t>da Bíblia</a:t>
            </a:r>
            <a:r>
              <a:rPr lang="pt-BR" sz="2000" b="1" dirty="0" smtClean="0"/>
              <a:t>. </a:t>
            </a:r>
            <a:r>
              <a:rPr lang="pt-BR" sz="2000" b="1" dirty="0" smtClean="0">
                <a:solidFill>
                  <a:srgbClr val="002060"/>
                </a:solidFill>
              </a:rPr>
              <a:t>Contratou </a:t>
            </a:r>
            <a:r>
              <a:rPr lang="pt-BR" sz="2000" b="1" dirty="0">
                <a:solidFill>
                  <a:srgbClr val="002060"/>
                </a:solidFill>
              </a:rPr>
              <a:t>várias 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pessoas </a:t>
            </a:r>
            <a:r>
              <a:rPr lang="pt-BR" sz="2000" b="1" dirty="0">
                <a:solidFill>
                  <a:srgbClr val="002060"/>
                </a:solidFill>
              </a:rPr>
              <a:t>que copiavam à </a:t>
            </a:r>
            <a:r>
              <a:rPr lang="pt-BR" sz="2000" b="1" dirty="0" smtClean="0">
                <a:solidFill>
                  <a:srgbClr val="002060"/>
                </a:solidFill>
              </a:rPr>
              <a:t>mão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(</a:t>
            </a:r>
            <a:r>
              <a:rPr lang="pt-BR" sz="2000" b="1" dirty="0">
                <a:solidFill>
                  <a:srgbClr val="002060"/>
                </a:solidFill>
              </a:rPr>
              <a:t>pois naquele tempo não havia imprensa) </a:t>
            </a:r>
            <a:r>
              <a:rPr lang="pt-BR" sz="2000" b="1" dirty="0"/>
              <a:t>as porções dos Evangelhos e estas eram distribuídas gratuitamente a todos quantos desejassem.</a:t>
            </a:r>
          </a:p>
          <a:p>
            <a:r>
              <a:rPr lang="pt-BR" sz="2000" b="1" dirty="0">
                <a:solidFill>
                  <a:srgbClr val="002060"/>
                </a:solidFill>
              </a:rPr>
              <a:t>Posteriormente, os seguidores de Pedro Valdo, tornaram-se grandemente numerosos.</a:t>
            </a:r>
            <a:r>
              <a:rPr lang="pt-BR" sz="2000" b="1" dirty="0"/>
              <a:t> Eles foram chamados de Valdenses, e também foram grandes defensores da Bíblia durante o amargo período da Inquisição.</a:t>
            </a:r>
          </a:p>
          <a:p>
            <a:r>
              <a:rPr lang="pt-BR" sz="2000" b="1" dirty="0">
                <a:solidFill>
                  <a:srgbClr val="002060"/>
                </a:solidFill>
              </a:rPr>
              <a:t>Defenderam a Palavra de Deus pagando para isso um preço que envolveu dor, martírio, perseguição e morte.</a:t>
            </a:r>
            <a:r>
              <a:rPr lang="pt-BR" sz="2000" b="1" dirty="0"/>
              <a:t> Porém, milhares e milhares de pessoas tiveram, a exemplo de Pedro Valdo, suas ansiedades aliviadas e encontraram gozo e alegria de viver. </a:t>
            </a:r>
            <a:r>
              <a:rPr lang="pt-BR" sz="1200" b="1" dirty="0"/>
              <a:t>(https://</a:t>
            </a:r>
            <a:r>
              <a:rPr lang="pt-BR" sz="1200" b="1" dirty="0" smtClean="0"/>
              <a:t>amaravilhosaesperanca.blogspot.com/2011/09/o-poder-que-transforma-vidas.html)</a:t>
            </a:r>
            <a:endParaRPr lang="pt-BR" sz="1200" b="1" dirty="0"/>
          </a:p>
          <a:p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4212160" cy="27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4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295702"/>
            <a:ext cx="5832648" cy="829041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PRÉ-REFORMADORES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179512" y="1719820"/>
            <a:ext cx="4535996" cy="45704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cap="all" dirty="0">
                <a:solidFill>
                  <a:srgbClr val="002060"/>
                </a:solidFill>
              </a:rPr>
              <a:t>foi professor da Universidade de Oxford, </a:t>
            </a:r>
            <a:r>
              <a:rPr lang="pt-BR" sz="2200" b="1" cap="all" dirty="0"/>
              <a:t>teólogo e reformador religioso inglês, considerado precursor das reformas religiosas que sacudiram a Europa nos séculos XV e </a:t>
            </a:r>
            <a:r>
              <a:rPr lang="pt-BR" sz="2200" b="1" cap="all" dirty="0" smtClean="0"/>
              <a:t>XVI. </a:t>
            </a:r>
          </a:p>
          <a:p>
            <a:endParaRPr lang="pt-BR" sz="2200" b="1" cap="all" dirty="0"/>
          </a:p>
          <a:p>
            <a:r>
              <a:rPr lang="pt-BR" sz="2200" b="1" cap="all" dirty="0" smtClean="0">
                <a:solidFill>
                  <a:srgbClr val="002060"/>
                </a:solidFill>
              </a:rPr>
              <a:t>Trabalhou </a:t>
            </a:r>
            <a:r>
              <a:rPr lang="pt-BR" sz="2200" b="1" cap="all" dirty="0">
                <a:solidFill>
                  <a:srgbClr val="002060"/>
                </a:solidFill>
              </a:rPr>
              <a:t>na primeira tradução da Bíblia para o idioma inglês, </a:t>
            </a:r>
            <a:r>
              <a:rPr lang="pt-BR" sz="2200" b="1" cap="all" dirty="0"/>
              <a:t>que ficou conhecida como a </a:t>
            </a:r>
            <a:r>
              <a:rPr lang="pt-BR" sz="2200" b="1" cap="all" dirty="0">
                <a:solidFill>
                  <a:srgbClr val="FFFF00"/>
                </a:solidFill>
              </a:rPr>
              <a:t>Bíblia de </a:t>
            </a:r>
            <a:r>
              <a:rPr lang="pt-BR" sz="2200" b="1" cap="all" dirty="0" err="1">
                <a:solidFill>
                  <a:srgbClr val="FFFF00"/>
                </a:solidFill>
              </a:rPr>
              <a:t>Wycliffe</a:t>
            </a:r>
            <a:r>
              <a:rPr lang="pt-BR" sz="2200" b="1" cap="all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19820"/>
            <a:ext cx="3960440" cy="45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295702"/>
            <a:ext cx="5832648" cy="829041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PRÉ-REFORMADORES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323528" y="1340768"/>
            <a:ext cx="4067944" cy="2952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>
                <a:solidFill>
                  <a:srgbClr val="FFFF00"/>
                </a:solidFill>
              </a:rPr>
              <a:t>Girolamo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Savonarola</a:t>
            </a:r>
            <a:endParaRPr lang="pt-BR" b="1" dirty="0">
              <a:solidFill>
                <a:srgbClr val="FFFF00"/>
              </a:solidFill>
            </a:endParaRPr>
          </a:p>
          <a:p>
            <a:endParaRPr lang="pt-BR" b="1" cap="all" dirty="0" smtClean="0"/>
          </a:p>
          <a:p>
            <a:r>
              <a:rPr lang="pt-BR" b="1" cap="all" dirty="0" smtClean="0"/>
              <a:t>foi </a:t>
            </a:r>
            <a:r>
              <a:rPr lang="pt-BR" b="1" cap="all" dirty="0"/>
              <a:t>um padre </a:t>
            </a:r>
            <a:r>
              <a:rPr lang="pt-BR" b="1" cap="all" dirty="0">
                <a:hlinkClick r:id="rId2" tooltip="Ordem dos Pregadores"/>
              </a:rPr>
              <a:t>dominicano</a:t>
            </a:r>
            <a:r>
              <a:rPr lang="pt-BR" b="1" cap="all" dirty="0"/>
              <a:t> e pregador </a:t>
            </a:r>
            <a:r>
              <a:rPr lang="pt-BR" b="1" cap="all" dirty="0" smtClean="0"/>
              <a:t> na</a:t>
            </a:r>
            <a:r>
              <a:rPr lang="pt-BR" b="1" cap="all" dirty="0"/>
              <a:t> </a:t>
            </a:r>
            <a:r>
              <a:rPr lang="pt-BR" b="1" cap="all" dirty="0">
                <a:hlinkClick r:id="rId3" tooltip="República Florentina"/>
              </a:rPr>
              <a:t>Florença</a:t>
            </a:r>
            <a:r>
              <a:rPr lang="pt-BR" b="1" cap="all" dirty="0"/>
              <a:t> renascentista que ficou conhecido por supostas profecias, pela destruição de </a:t>
            </a:r>
            <a:r>
              <a:rPr lang="pt-BR" b="1" cap="all" dirty="0" err="1"/>
              <a:t>objectos</a:t>
            </a:r>
            <a:r>
              <a:rPr lang="pt-BR" b="1" cap="all" dirty="0"/>
              <a:t> de arte e artigos de origem secular e seus apelos de reforma da igreja católica.</a:t>
            </a:r>
            <a:endParaRPr lang="pt-BR" b="1" cap="all" dirty="0">
              <a:solidFill>
                <a:srgbClr val="FFFF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2"/>
            <a:ext cx="4067944" cy="23042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1340768"/>
            <a:ext cx="442849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PRÉ-REFORMADORES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1340768"/>
            <a:ext cx="4067944" cy="2592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700" b="1" cap="all" dirty="0" smtClean="0">
                <a:solidFill>
                  <a:srgbClr val="FFFF00"/>
                </a:solidFill>
              </a:rPr>
              <a:t>JOÃO HUSS</a:t>
            </a:r>
            <a:endParaRPr lang="pt-BR" sz="1700" b="1" cap="all" dirty="0">
              <a:solidFill>
                <a:srgbClr val="FFFF00"/>
              </a:solidFill>
            </a:endParaRPr>
          </a:p>
          <a:p>
            <a:r>
              <a:rPr lang="pt-BR" sz="1700" b="1" cap="all" dirty="0" smtClean="0">
                <a:solidFill>
                  <a:schemeClr val="bg1"/>
                </a:solidFill>
              </a:rPr>
              <a:t>O </a:t>
            </a:r>
            <a:r>
              <a:rPr lang="pt-BR" sz="1700" b="1" cap="all" dirty="0">
                <a:solidFill>
                  <a:schemeClr val="bg1"/>
                </a:solidFill>
              </a:rPr>
              <a:t>seus seguidores ficam conhecidos como os </a:t>
            </a:r>
            <a:r>
              <a:rPr lang="pt-BR" sz="1700" b="1" cap="all" dirty="0" err="1">
                <a:solidFill>
                  <a:schemeClr val="bg1"/>
                </a:solidFill>
              </a:rPr>
              <a:t>Hussitas</a:t>
            </a:r>
            <a:r>
              <a:rPr lang="pt-BR" sz="1700" b="1" cap="all" dirty="0">
                <a:solidFill>
                  <a:schemeClr val="bg1"/>
                </a:solidFill>
              </a:rPr>
              <a:t>. </a:t>
            </a:r>
            <a:endParaRPr lang="pt-BR" sz="1700" b="1" cap="all" dirty="0" smtClean="0">
              <a:solidFill>
                <a:schemeClr val="bg1"/>
              </a:solidFill>
            </a:endParaRPr>
          </a:p>
          <a:p>
            <a:r>
              <a:rPr lang="pt-BR" sz="1700" b="1" cap="all" dirty="0" smtClean="0">
                <a:solidFill>
                  <a:schemeClr val="bg1"/>
                </a:solidFill>
              </a:rPr>
              <a:t>Ele </a:t>
            </a:r>
            <a:r>
              <a:rPr lang="pt-BR" sz="1700" b="1" cap="all" dirty="0">
                <a:solidFill>
                  <a:schemeClr val="bg1"/>
                </a:solidFill>
              </a:rPr>
              <a:t>foi executado em 1415 </a:t>
            </a:r>
            <a:r>
              <a:rPr lang="pt-BR" sz="1700" b="1" cap="all" dirty="0">
                <a:solidFill>
                  <a:srgbClr val="FFFF00"/>
                </a:solidFill>
              </a:rPr>
              <a:t>- foi queimado vivo e morreu cantando um cântico</a:t>
            </a:r>
            <a:r>
              <a:rPr lang="pt-BR" sz="1700" b="1" cap="all" dirty="0">
                <a:solidFill>
                  <a:schemeClr val="bg1"/>
                </a:solidFill>
              </a:rPr>
              <a:t> [cântico de Davi" Jesus filho de Davi tem misericórdia de mim]. </a:t>
            </a:r>
            <a:r>
              <a:rPr lang="pt-BR" sz="1700" b="1" cap="all" dirty="0">
                <a:solidFill>
                  <a:srgbClr val="FFFF00"/>
                </a:solidFill>
              </a:rPr>
              <a:t>Um precursor do movimento protestante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1088"/>
            <a:ext cx="4067944" cy="244827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457632" y="1326060"/>
            <a:ext cx="4592322" cy="2606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cap="all" dirty="0" smtClean="0">
                <a:solidFill>
                  <a:schemeClr val="bg1"/>
                </a:solidFill>
              </a:rPr>
              <a:t>NO MOMENTO DA SUA MORTE </a:t>
            </a:r>
            <a:r>
              <a:rPr lang="pt-BR" b="1" cap="all" dirty="0" smtClean="0">
                <a:solidFill>
                  <a:srgbClr val="FFFF00"/>
                </a:solidFill>
              </a:rPr>
              <a:t>JOÃO HUSS </a:t>
            </a:r>
            <a:r>
              <a:rPr lang="pt-BR" b="1" cap="all" dirty="0" smtClean="0">
                <a:solidFill>
                  <a:schemeClr val="bg1"/>
                </a:solidFill>
              </a:rPr>
              <a:t>DISSE: ELES PODEM CALAR ESSE </a:t>
            </a:r>
            <a:r>
              <a:rPr lang="pt-BR" b="1" cap="all" dirty="0" smtClean="0">
                <a:solidFill>
                  <a:srgbClr val="FFFF00"/>
                </a:solidFill>
              </a:rPr>
              <a:t>GANSO</a:t>
            </a:r>
            <a:r>
              <a:rPr lang="pt-BR" b="1" cap="all" dirty="0" smtClean="0">
                <a:solidFill>
                  <a:schemeClr val="bg1"/>
                </a:solidFill>
              </a:rPr>
              <a:t> (HUSS SIG. GANSO), </a:t>
            </a:r>
          </a:p>
          <a:p>
            <a:endParaRPr lang="pt-BR" b="1" cap="all" dirty="0">
              <a:solidFill>
                <a:schemeClr val="bg1"/>
              </a:solidFill>
            </a:endParaRPr>
          </a:p>
          <a:p>
            <a:r>
              <a:rPr lang="pt-BR" b="1" cap="all" dirty="0" smtClean="0">
                <a:solidFill>
                  <a:schemeClr val="bg1"/>
                </a:solidFill>
              </a:rPr>
              <a:t>MAS DAQUI A CEM ANOS DEUS LEVANTARÁ UM </a:t>
            </a:r>
            <a:r>
              <a:rPr lang="pt-BR" b="1" cap="all" dirty="0" smtClean="0">
                <a:solidFill>
                  <a:srgbClr val="FFFF00"/>
                </a:solidFill>
              </a:rPr>
              <a:t>CISNE </a:t>
            </a:r>
            <a:r>
              <a:rPr lang="pt-BR" b="1" cap="all" dirty="0" smtClean="0">
                <a:solidFill>
                  <a:schemeClr val="bg1"/>
                </a:solidFill>
              </a:rPr>
              <a:t>(MARTINHO LUTERO), ONDE NINGUÉM PODERÁ CALAR.</a:t>
            </a:r>
            <a:endParaRPr lang="pt-BR" b="1" cap="all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31" y="4221088"/>
            <a:ext cx="459232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3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251520" y="1052736"/>
            <a:ext cx="4284476" cy="5517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cap="all" dirty="0" smtClean="0">
              <a:solidFill>
                <a:schemeClr val="bg1"/>
              </a:solidFill>
            </a:endParaRPr>
          </a:p>
          <a:p>
            <a:r>
              <a:rPr lang="pt-BR" b="1" cap="all" dirty="0" smtClean="0">
                <a:solidFill>
                  <a:schemeClr val="bg1"/>
                </a:solidFill>
              </a:rPr>
              <a:t>Nascido </a:t>
            </a:r>
            <a:r>
              <a:rPr lang="pt-BR" b="1" cap="all" dirty="0">
                <a:solidFill>
                  <a:schemeClr val="bg1"/>
                </a:solidFill>
              </a:rPr>
              <a:t>em </a:t>
            </a:r>
            <a:r>
              <a:rPr lang="pt-BR" b="1" cap="all" dirty="0" err="1">
                <a:solidFill>
                  <a:schemeClr val="bg1"/>
                </a:solidFill>
              </a:rPr>
              <a:t>Eisleben</a:t>
            </a:r>
            <a:r>
              <a:rPr lang="pt-BR" b="1" cap="all" dirty="0">
                <a:solidFill>
                  <a:schemeClr val="bg1"/>
                </a:solidFill>
              </a:rPr>
              <a:t>, Alemanha, a 10 de novembro de 1483, </a:t>
            </a:r>
            <a:r>
              <a:rPr lang="pt-BR" b="1" cap="all" dirty="0">
                <a:solidFill>
                  <a:srgbClr val="002060"/>
                </a:solidFill>
              </a:rPr>
              <a:t>Lutero era filho de camponeses católicos alemães. </a:t>
            </a:r>
            <a:r>
              <a:rPr lang="pt-BR" b="1" cap="all" dirty="0">
                <a:solidFill>
                  <a:schemeClr val="bg1"/>
                </a:solidFill>
              </a:rPr>
              <a:t>Como era comum na época, foi alvo de uma disciplina rígida</a:t>
            </a:r>
            <a:r>
              <a:rPr lang="pt-BR" b="1" cap="all" dirty="0" smtClean="0">
                <a:solidFill>
                  <a:schemeClr val="bg1"/>
                </a:solidFill>
              </a:rPr>
              <a:t>.</a:t>
            </a:r>
          </a:p>
          <a:p>
            <a:r>
              <a:rPr lang="pt-BR" b="1" cap="all" dirty="0" smtClean="0">
                <a:solidFill>
                  <a:schemeClr val="bg1"/>
                </a:solidFill>
              </a:rPr>
              <a:t> </a:t>
            </a:r>
          </a:p>
          <a:p>
            <a:r>
              <a:rPr lang="pt-BR" b="1" cap="all" dirty="0" smtClean="0">
                <a:solidFill>
                  <a:schemeClr val="bg1"/>
                </a:solidFill>
              </a:rPr>
              <a:t>O </a:t>
            </a:r>
            <a:r>
              <a:rPr lang="pt-BR" b="1" cap="all" dirty="0">
                <a:solidFill>
                  <a:schemeClr val="bg1"/>
                </a:solidFill>
              </a:rPr>
              <a:t>menino Lutero aprendeu, entre outras coisas, a orar aos santos, realizar boas obras e reverenciar o papa e a igreja</a:t>
            </a:r>
            <a:r>
              <a:rPr lang="pt-BR" b="1" cap="all" dirty="0" smtClean="0">
                <a:solidFill>
                  <a:schemeClr val="bg1"/>
                </a:solidFill>
              </a:rPr>
              <a:t>.</a:t>
            </a:r>
            <a:endParaRPr lang="pt-BR" b="1" cap="all" dirty="0">
              <a:solidFill>
                <a:schemeClr val="bg1"/>
              </a:solidFill>
            </a:endParaRPr>
          </a:p>
          <a:p>
            <a:endParaRPr lang="pt-BR" b="1" cap="all" dirty="0">
              <a:solidFill>
                <a:schemeClr val="bg1"/>
              </a:solidFill>
            </a:endParaRPr>
          </a:p>
          <a:p>
            <a:r>
              <a:rPr lang="pt-BR" b="1" cap="all" dirty="0">
                <a:solidFill>
                  <a:schemeClr val="bg1"/>
                </a:solidFill>
              </a:rPr>
              <a:t>Cedo, aos 5 anos, Lutero começou a estudar latim em uma escola local. </a:t>
            </a:r>
            <a:r>
              <a:rPr lang="pt-BR" b="1" cap="all" dirty="0">
                <a:solidFill>
                  <a:srgbClr val="002060"/>
                </a:solidFill>
              </a:rPr>
              <a:t>Já aos 12 anos, foi aluno de uma escola de uma irmandade religiosa em </a:t>
            </a:r>
            <a:r>
              <a:rPr lang="pt-BR" b="1" cap="all" dirty="0" err="1">
                <a:solidFill>
                  <a:srgbClr val="002060"/>
                </a:solidFill>
              </a:rPr>
              <a:t>Magdeburgo</a:t>
            </a:r>
            <a:r>
              <a:rPr lang="pt-BR" b="1" cap="all" dirty="0">
                <a:solidFill>
                  <a:schemeClr val="bg1"/>
                </a:solidFill>
              </a:rPr>
              <a:t>. Em 1505 recebeu grau de Mestre em Artes da Universidade de Erfurt, e em 1505 e começou a estudar Direito</a:t>
            </a:r>
            <a:r>
              <a:rPr lang="pt-BR" b="1" cap="all" dirty="0" smtClean="0">
                <a:solidFill>
                  <a:schemeClr val="bg1"/>
                </a:solidFill>
              </a:rPr>
              <a:t>.</a:t>
            </a:r>
          </a:p>
          <a:p>
            <a:endParaRPr lang="pt-BR" sz="1700" b="1" cap="all" dirty="0">
              <a:solidFill>
                <a:srgbClr val="FFFF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320480" cy="551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251520" y="1556792"/>
            <a:ext cx="4284476" cy="4824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cap="all" dirty="0" smtClean="0">
                <a:solidFill>
                  <a:schemeClr val="bg1"/>
                </a:solidFill>
              </a:rPr>
              <a:t>SEGUNDO A HISTÓRIA, QUANDO LUTERO TINHA </a:t>
            </a:r>
            <a:r>
              <a:rPr lang="pt-BR" sz="2000" b="1" cap="all" dirty="0" smtClean="0">
                <a:solidFill>
                  <a:srgbClr val="002060"/>
                </a:solidFill>
              </a:rPr>
              <a:t>22 ANOS DE IDADE</a:t>
            </a:r>
            <a:r>
              <a:rPr lang="pt-BR" sz="2000" b="1" cap="all" dirty="0" smtClean="0">
                <a:solidFill>
                  <a:schemeClr val="bg1"/>
                </a:solidFill>
              </a:rPr>
              <a:t>, ELE ESTAVA NO MEIO DE UMA TEMPESTADE, </a:t>
            </a:r>
          </a:p>
          <a:p>
            <a:endParaRPr lang="pt-BR" sz="2000" b="1" cap="all" dirty="0">
              <a:solidFill>
                <a:schemeClr val="bg1"/>
              </a:solidFill>
            </a:endParaRPr>
          </a:p>
          <a:p>
            <a:r>
              <a:rPr lang="pt-BR" sz="2000" b="1" cap="all" dirty="0" smtClean="0">
                <a:solidFill>
                  <a:schemeClr val="bg1"/>
                </a:solidFill>
              </a:rPr>
              <a:t>CHEIA DE RAIOS E ELE SENTIU MEDO DE MORRER, </a:t>
            </a:r>
            <a:r>
              <a:rPr lang="pt-BR" sz="2000" b="1" cap="all" dirty="0" smtClean="0">
                <a:solidFill>
                  <a:srgbClr val="002060"/>
                </a:solidFill>
              </a:rPr>
              <a:t>ENTÃO ELE FEZ UMA PROMESSA PARA </a:t>
            </a:r>
            <a:r>
              <a:rPr lang="pt-BR" sz="2000" b="1" cap="all" dirty="0" smtClean="0">
                <a:solidFill>
                  <a:srgbClr val="FFFF00"/>
                </a:solidFill>
              </a:rPr>
              <a:t>SANTA ANA </a:t>
            </a:r>
            <a:r>
              <a:rPr lang="pt-BR" sz="2000" b="1" cap="all" dirty="0" smtClean="0">
                <a:solidFill>
                  <a:schemeClr val="bg1"/>
                </a:solidFill>
              </a:rPr>
              <a:t>QUE ELE SE TORNARIA MONGE, CASO ELE SOBREVIVESSE. </a:t>
            </a:r>
          </a:p>
          <a:p>
            <a:endParaRPr lang="pt-BR" sz="2000" b="1" cap="all" dirty="0">
              <a:solidFill>
                <a:schemeClr val="bg1"/>
              </a:solidFill>
            </a:endParaRPr>
          </a:p>
          <a:p>
            <a:r>
              <a:rPr lang="pt-BR" sz="2000" b="1" cap="all" dirty="0" smtClean="0">
                <a:solidFill>
                  <a:schemeClr val="bg1"/>
                </a:solidFill>
              </a:rPr>
              <a:t>UM RAIO ACABOU CAINDO SOBRE UM CARVALHO, BEM PERTO DELE, EMBORA FERIDO, CONSEGUIU SOBREVIVER.</a:t>
            </a:r>
            <a:endParaRPr lang="pt-BR" sz="2000" b="1" cap="all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39248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268760"/>
            <a:ext cx="9144000" cy="5589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/>
              <a:t>Pouco tempo após iniciar seus estudos de Direito, Lutero resolveu tornar-se monge e entrou no Mosteiro Agostiniano de Erfurt. </a:t>
            </a:r>
            <a:r>
              <a:rPr lang="pt-BR" sz="2200" b="1" dirty="0">
                <a:solidFill>
                  <a:srgbClr val="002060"/>
                </a:solidFill>
              </a:rPr>
              <a:t>A sua ordenação foi em 1507. Em seguida, deixou o Mosteiro para ensinar filosofia moral na Universidade de </a:t>
            </a:r>
            <a:r>
              <a:rPr lang="pt-BR" sz="2200" b="1" dirty="0" err="1">
                <a:solidFill>
                  <a:srgbClr val="002060"/>
                </a:solidFill>
              </a:rPr>
              <a:t>Wittenberg</a:t>
            </a:r>
            <a:r>
              <a:rPr lang="pt-BR" sz="2200" b="1" dirty="0">
                <a:solidFill>
                  <a:srgbClr val="002060"/>
                </a:solidFill>
              </a:rPr>
              <a:t>.</a:t>
            </a:r>
          </a:p>
          <a:p>
            <a:endParaRPr lang="pt-BR" sz="2200" b="1" dirty="0" smtClean="0"/>
          </a:p>
          <a:p>
            <a:r>
              <a:rPr lang="pt-BR" sz="2200" b="1" dirty="0" smtClean="0"/>
              <a:t>Continuando </a:t>
            </a:r>
            <a:r>
              <a:rPr lang="pt-BR" sz="2200" b="1" dirty="0"/>
              <a:t>seus estudos, Lutero obteve o título de Doutor em Teologia. </a:t>
            </a:r>
            <a:r>
              <a:rPr lang="pt-BR" sz="2200" b="1" dirty="0">
                <a:solidFill>
                  <a:srgbClr val="002060"/>
                </a:solidFill>
              </a:rPr>
              <a:t>De 1513 a 1518, ensinou Teologia Bíblica na Universidade de </a:t>
            </a:r>
            <a:r>
              <a:rPr lang="pt-BR" sz="2200" b="1" dirty="0" err="1">
                <a:solidFill>
                  <a:srgbClr val="002060"/>
                </a:solidFill>
              </a:rPr>
              <a:t>Wittenberg</a:t>
            </a:r>
            <a:r>
              <a:rPr lang="pt-BR" sz="2200" b="1" dirty="0">
                <a:solidFill>
                  <a:srgbClr val="002060"/>
                </a:solidFill>
              </a:rPr>
              <a:t>. Nessa época, começou a tornar-se bastante conhecido. </a:t>
            </a:r>
            <a:endParaRPr lang="pt-BR" sz="2200" b="1" dirty="0" smtClean="0">
              <a:solidFill>
                <a:srgbClr val="002060"/>
              </a:solidFill>
            </a:endParaRPr>
          </a:p>
          <a:p>
            <a:endParaRPr lang="pt-BR" sz="2200" b="1" dirty="0"/>
          </a:p>
          <a:p>
            <a:r>
              <a:rPr lang="pt-BR" sz="2200" b="1" dirty="0" smtClean="0"/>
              <a:t>Após </a:t>
            </a:r>
            <a:r>
              <a:rPr lang="pt-BR" sz="2200" b="1" dirty="0"/>
              <a:t>certa idade, Lutero começou a ser afligido por uma angústia que pode ser sintetizada em uma pergunta: se o coração da pessoa é governado pelo pecado, como pode esperar salvação diante de Deus? </a:t>
            </a:r>
            <a:r>
              <a:rPr lang="pt-BR" sz="2200" b="1" dirty="0">
                <a:solidFill>
                  <a:srgbClr val="002060"/>
                </a:solidFill>
              </a:rPr>
              <a:t>Por causa do que havia aprendido, procurou resposta – e paz – através de boas obras, incluindo jejuns e autoflagelação. </a:t>
            </a:r>
            <a:r>
              <a:rPr lang="pt-BR" sz="2200" b="1" dirty="0"/>
              <a:t>Contudo, seu sentimento de incapacidade para sentir paz diante de Deus continuou, levando-o às portas do desespero.</a:t>
            </a:r>
          </a:p>
          <a:p>
            <a:endParaRPr lang="pt-BR" sz="20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326707"/>
            <a:ext cx="5220072" cy="5531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/>
              <a:t>A Igreja Romana da época costumava dizer que algumas pessoas possuíam mais méritos do que tinham necessidade para serem salvas.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b="1" dirty="0" smtClean="0">
                <a:solidFill>
                  <a:srgbClr val="002060"/>
                </a:solidFill>
              </a:rPr>
              <a:t>Por </a:t>
            </a:r>
            <a:r>
              <a:rPr lang="pt-BR" sz="2400" b="1" dirty="0">
                <a:solidFill>
                  <a:srgbClr val="002060"/>
                </a:solidFill>
              </a:rPr>
              <a:t>isso, o “mérito extra” dessas pessoas poderia ser transferido – especialmente através de pagamento – para pessoas cuja salvação era duvidosa. </a:t>
            </a:r>
            <a:endParaRPr lang="pt-BR" sz="2400" b="1" dirty="0" smtClean="0">
              <a:solidFill>
                <a:srgbClr val="002060"/>
              </a:solidFill>
            </a:endParaRPr>
          </a:p>
          <a:p>
            <a:endParaRPr lang="pt-BR" sz="2400" dirty="0"/>
          </a:p>
          <a:p>
            <a:r>
              <a:rPr lang="pt-BR" sz="2400" dirty="0" smtClean="0"/>
              <a:t>Lutero </a:t>
            </a:r>
            <a:r>
              <a:rPr lang="pt-BR" sz="2400" dirty="0"/>
              <a:t>protestou contra esta prática, chamada de indulgência.</a:t>
            </a:r>
            <a:endParaRPr lang="pt-BR" sz="2200" b="1" cap="all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26706"/>
            <a:ext cx="3923928" cy="55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0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706"/>
            <a:ext cx="9144000" cy="553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807604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3</a:t>
            </a:r>
            <a:r>
              <a:rPr lang="pt-BR" sz="2400" b="1" dirty="0" smtClean="0"/>
              <a:t> – AS HERESIAS E OS APOLOGISTAS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07504" y="1556792"/>
            <a:ext cx="4330824" cy="24482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“Porque </a:t>
            </a:r>
            <a:r>
              <a:rPr lang="pt-BR" b="1" dirty="0"/>
              <a:t>eu sei isto que, depois da minha partida, </a:t>
            </a:r>
            <a:r>
              <a:rPr lang="pt-BR" b="1" dirty="0">
                <a:solidFill>
                  <a:srgbClr val="FF0000"/>
                </a:solidFill>
              </a:rPr>
              <a:t>entrarão no meio de vós lobos cruéis,</a:t>
            </a:r>
            <a:r>
              <a:rPr lang="pt-BR" b="1" dirty="0"/>
              <a:t> que não pouparão ao rebanho;</a:t>
            </a:r>
            <a:br>
              <a:rPr lang="pt-BR" b="1" dirty="0"/>
            </a:br>
            <a:r>
              <a:rPr lang="pt-BR" b="1" dirty="0">
                <a:solidFill>
                  <a:srgbClr val="002060"/>
                </a:solidFill>
              </a:rPr>
              <a:t>E que de entre vós mesmos se levantarão homens </a:t>
            </a:r>
            <a:r>
              <a:rPr lang="pt-BR" b="1" dirty="0"/>
              <a:t>que falarão coisas perversas, para atraírem os discípulos após </a:t>
            </a:r>
            <a:r>
              <a:rPr lang="pt-BR" b="1" dirty="0" smtClean="0"/>
              <a:t>si”.</a:t>
            </a: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2"/>
              </a:rPr>
              <a:t>Atos 20:29,30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53136"/>
            <a:ext cx="4330824" cy="2016224"/>
          </a:xfrm>
          <a:prstGeom prst="rect">
            <a:avLst/>
          </a:prstGeom>
        </p:spPr>
      </p:pic>
      <p:sp>
        <p:nvSpPr>
          <p:cNvPr id="8" name="Seta para baixo 7"/>
          <p:cNvSpPr/>
          <p:nvPr/>
        </p:nvSpPr>
        <p:spPr>
          <a:xfrm>
            <a:off x="2056892" y="4057908"/>
            <a:ext cx="432048" cy="50405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608004" y="1556792"/>
            <a:ext cx="4330824" cy="250111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Mas </a:t>
            </a:r>
            <a:r>
              <a:rPr lang="pt-BR" b="1" dirty="0"/>
              <a:t>o </a:t>
            </a:r>
            <a:r>
              <a:rPr lang="pt-BR" b="1" dirty="0">
                <a:solidFill>
                  <a:srgbClr val="C00000"/>
                </a:solidFill>
              </a:rPr>
              <a:t>Espírito expressamente diz </a:t>
            </a:r>
            <a:r>
              <a:rPr lang="pt-BR" b="1" dirty="0"/>
              <a:t>que nos </a:t>
            </a:r>
            <a:r>
              <a:rPr lang="pt-BR" b="1" dirty="0">
                <a:solidFill>
                  <a:srgbClr val="002060"/>
                </a:solidFill>
              </a:rPr>
              <a:t>últimos tempos apostatarão alguns da fé,</a:t>
            </a:r>
            <a:r>
              <a:rPr lang="pt-BR" b="1" dirty="0"/>
              <a:t> dando ouvidos a </a:t>
            </a:r>
            <a:r>
              <a:rPr lang="pt-BR" b="1" dirty="0">
                <a:solidFill>
                  <a:srgbClr val="002060"/>
                </a:solidFill>
              </a:rPr>
              <a:t>espíritos enganadores,</a:t>
            </a:r>
            <a:r>
              <a:rPr lang="pt-BR" b="1" dirty="0"/>
              <a:t> e a doutrinas de demônios</a:t>
            </a:r>
            <a:r>
              <a:rPr lang="pt-BR" b="1" dirty="0" smtClean="0"/>
              <a:t>; </a:t>
            </a:r>
            <a:r>
              <a:rPr lang="pt-BR" b="1" dirty="0" smtClean="0">
                <a:solidFill>
                  <a:srgbClr val="002060"/>
                </a:solidFill>
              </a:rPr>
              <a:t>Pela </a:t>
            </a:r>
            <a:r>
              <a:rPr lang="pt-BR" b="1" dirty="0">
                <a:solidFill>
                  <a:srgbClr val="002060"/>
                </a:solidFill>
              </a:rPr>
              <a:t>hipocrisia de homens que falam mentiras</a:t>
            </a:r>
            <a:r>
              <a:rPr lang="pt-BR" b="1" dirty="0"/>
              <a:t>, tendo cauterizada a sua própria consciência</a:t>
            </a:r>
            <a:r>
              <a:rPr lang="pt-BR" b="1" dirty="0" smtClean="0"/>
              <a:t>;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                                           </a:t>
            </a:r>
            <a:r>
              <a:rPr lang="pt-BR" dirty="0" smtClean="0">
                <a:hlinkClick r:id="rId4"/>
              </a:rPr>
              <a:t>1 </a:t>
            </a:r>
            <a:r>
              <a:rPr lang="pt-BR" dirty="0">
                <a:hlinkClick r:id="rId4"/>
              </a:rPr>
              <a:t>Timóteo 4:1,2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4653136"/>
            <a:ext cx="4330824" cy="1997874"/>
          </a:xfrm>
          <a:prstGeom prst="rect">
            <a:avLst/>
          </a:prstGeom>
        </p:spPr>
      </p:pic>
      <p:sp>
        <p:nvSpPr>
          <p:cNvPr id="13" name="Seta para baixo 12"/>
          <p:cNvSpPr/>
          <p:nvPr/>
        </p:nvSpPr>
        <p:spPr>
          <a:xfrm>
            <a:off x="6557392" y="4130207"/>
            <a:ext cx="432048" cy="50405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251520" y="1326707"/>
            <a:ext cx="4104456" cy="5270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/>
              <a:t>Em 31 de outubro de 1517, </a:t>
            </a:r>
            <a:r>
              <a:rPr lang="pt-BR" sz="2000" b="1" dirty="0">
                <a:solidFill>
                  <a:srgbClr val="002060"/>
                </a:solidFill>
              </a:rPr>
              <a:t>Lutero afixou uma série de críticas</a:t>
            </a:r>
            <a:r>
              <a:rPr lang="pt-BR" sz="2000" b="1" dirty="0"/>
              <a:t> – que se tornaram conhecidas como </a:t>
            </a:r>
            <a:r>
              <a:rPr lang="pt-BR" sz="2000" b="1" dirty="0">
                <a:solidFill>
                  <a:srgbClr val="002060"/>
                </a:solidFill>
              </a:rPr>
              <a:t>95 Teses – na porta da Igreja do Castelo de </a:t>
            </a:r>
            <a:r>
              <a:rPr lang="pt-BR" sz="2000" b="1" dirty="0" err="1">
                <a:solidFill>
                  <a:srgbClr val="002060"/>
                </a:solidFill>
              </a:rPr>
              <a:t>Wittenberg</a:t>
            </a:r>
            <a:r>
              <a:rPr lang="pt-BR" sz="2000" b="1" dirty="0">
                <a:solidFill>
                  <a:srgbClr val="002060"/>
                </a:solidFill>
              </a:rPr>
              <a:t>. 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/>
          </a:p>
          <a:p>
            <a:r>
              <a:rPr lang="pt-BR" sz="2000" b="1" dirty="0" smtClean="0"/>
              <a:t>As </a:t>
            </a:r>
            <a:r>
              <a:rPr lang="pt-BR" sz="2000" b="1" dirty="0"/>
              <a:t>Teses eram um protesto contra o abuso da autoridade do Papa, </a:t>
            </a:r>
            <a:r>
              <a:rPr lang="pt-BR" sz="2000" b="1" dirty="0">
                <a:solidFill>
                  <a:srgbClr val="002060"/>
                </a:solidFill>
              </a:rPr>
              <a:t>especialmente no sentido de desafiar o Papa a esvaziar de graça o purgatório, </a:t>
            </a:r>
            <a:r>
              <a:rPr lang="pt-BR" sz="2000" b="1" dirty="0"/>
              <a:t>já que diz controlá-lo. Lutero também negou o ensino do </a:t>
            </a:r>
            <a:r>
              <a:rPr lang="pt-BR" sz="2000" b="1" dirty="0">
                <a:solidFill>
                  <a:srgbClr val="002060"/>
                </a:solidFill>
              </a:rPr>
              <a:t>“mérito extra” </a:t>
            </a:r>
            <a:r>
              <a:rPr lang="pt-BR" sz="2000" b="1" dirty="0"/>
              <a:t>que estava por trás das indulgências. </a:t>
            </a:r>
            <a:r>
              <a:rPr lang="pt-BR" sz="2000" b="1" dirty="0">
                <a:solidFill>
                  <a:srgbClr val="002060"/>
                </a:solidFill>
              </a:rPr>
              <a:t>Segundo Lutero, o verdadeiro tesouro da Igreja é o Evangelho – </a:t>
            </a:r>
            <a:r>
              <a:rPr lang="pt-BR" sz="2000" b="1" dirty="0"/>
              <a:t>a proclamação do amor de Deus.</a:t>
            </a:r>
            <a:endParaRPr lang="pt-BR" sz="2000" b="1" cap="all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31" y="2132856"/>
            <a:ext cx="4356484" cy="335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9980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8" name="Retângulo 7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a typeface="Calibri"/>
                <a:cs typeface="Times New Roman"/>
              </a:rPr>
              <a:t>1 Ao dizer: "Fazei penitência", etc. [</a:t>
            </a:r>
            <a:r>
              <a:rPr lang="pt-BR" dirty="0" err="1">
                <a:ea typeface="Calibri"/>
                <a:cs typeface="Times New Roman"/>
              </a:rPr>
              <a:t>Mt</a:t>
            </a:r>
            <a:r>
              <a:rPr lang="pt-BR" dirty="0">
                <a:ea typeface="Calibri"/>
                <a:cs typeface="Times New Roman"/>
              </a:rPr>
              <a:t> 4.17], o nosso Senhor e Mestre Jesus Cristo quis que toda a vida dos fiéis fosse penitência.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a typeface="Calibri"/>
                <a:cs typeface="Times New Roman"/>
              </a:rPr>
              <a:t>2 Esta penitência não pode ser entendida como penitência sacramental (isto é, da confissão e satisfação celebrada pelo ministério dos sacerdotes).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a typeface="Calibri"/>
                <a:cs typeface="Times New Roman"/>
              </a:rPr>
              <a:t>3 No entanto, ela não se refere apenas a uma penitência interior; sim, a penitência interior seria nula, se, externamente, não produzisse toda sorte de mortificação da carne.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a typeface="Calibri"/>
                <a:cs typeface="Times New Roman"/>
              </a:rPr>
              <a:t>4 Por </a:t>
            </a:r>
            <a:r>
              <a:rPr lang="pt-BR" dirty="0" err="1">
                <a:ea typeface="Calibri"/>
                <a:cs typeface="Times New Roman"/>
              </a:rPr>
              <a:t>conseqüência</a:t>
            </a:r>
            <a:r>
              <a:rPr lang="pt-BR" dirty="0">
                <a:ea typeface="Calibri"/>
                <a:cs typeface="Times New Roman"/>
              </a:rPr>
              <a:t>, a pena perdura enquanto persiste o ódio de si mesmo (isto é a verdadeira penitência interior), ou seja, até a entrada do reino dos céus.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a typeface="Calibri"/>
                <a:cs typeface="Times New Roman"/>
              </a:rPr>
              <a:t>5 O papa não quer nem pode dispensar de quaisquer penas senão daquelas que impôs por decisão própria ou dos cânones.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a typeface="Calibri"/>
                <a:cs typeface="Times New Roman"/>
              </a:rPr>
              <a:t>6 O papa não pode remitir culpa alguma senão declarando e confirmando que ela foi perdoada por Deus, ou, sem dúvida, remitindo-a nos casos reservados para si; se estes forem desprezados, a culpa permanecerá por inteiro.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ea typeface="Calibri"/>
                <a:cs typeface="Times New Roman"/>
              </a:rPr>
              <a:t>7 Deus não perdoa a culpa de qualquer pessoa sem, ao mesmo tempo, sujeitá-la, em tudo humilhada, ao sacerdote, seu vigário.</a:t>
            </a:r>
          </a:p>
        </p:txBody>
      </p:sp>
    </p:spTree>
    <p:extLst>
      <p:ext uri="{BB962C8B-B14F-4D97-AF65-F5344CB8AC3E}">
        <p14:creationId xmlns:p14="http://schemas.microsoft.com/office/powerpoint/2010/main" val="2884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8 Os cânones penitenciais são impostos apenas aos vivos; segundo os mesmos cânones, nada deve ser imposto aos moribundos.</a:t>
            </a:r>
          </a:p>
          <a:p>
            <a:r>
              <a:rPr lang="pt-BR" dirty="0"/>
              <a:t>9 Por isso, o Espírito Santo nos beneficia através do papa quando este, em seus decretos, sempre exclui a circunstância da morte e da necessidade.</a:t>
            </a:r>
          </a:p>
          <a:p>
            <a:r>
              <a:rPr lang="pt-BR" dirty="0"/>
              <a:t>10 Agem mal e sem conhecimento de causa aqueles sacerdotes que reservam aos moribundos penitências canônicas para o purgatório.</a:t>
            </a:r>
          </a:p>
          <a:p>
            <a:r>
              <a:rPr lang="pt-BR" dirty="0"/>
              <a:t>11 Essa erva daninha de transformar a pena canônica em pena do purgatório parece ter sido semeada enquanto os bispos certamente dormiam.</a:t>
            </a:r>
          </a:p>
          <a:p>
            <a:r>
              <a:rPr lang="pt-BR" dirty="0"/>
              <a:t>12 Antigamente se impunham as penas canônicas não depois, mas antes da absolvição, como verificação da verdadeira contrição.</a:t>
            </a:r>
          </a:p>
          <a:p>
            <a:r>
              <a:rPr lang="pt-BR" dirty="0"/>
              <a:t>13 Através da morte, os moribundos pagam tudo e já estão mortos para as leis canônicas, tendo, por direito, isenção das mesmas.</a:t>
            </a:r>
          </a:p>
          <a:p>
            <a:r>
              <a:rPr lang="pt-BR" dirty="0"/>
              <a:t>14 Saúde ou amor imperfeito no moribundo necessariamente traz consigo grande temor, e tanto mais, quanto menor for o amor.</a:t>
            </a:r>
          </a:p>
          <a:p>
            <a:r>
              <a:rPr lang="pt-BR" dirty="0"/>
              <a:t>15 Este temor e horror por si sós já bastam (para não falar de outras coisas) para produzir a pena do purgatório, uma vez que estão próximos do horror do desespero.</a:t>
            </a:r>
          </a:p>
          <a:p>
            <a:r>
              <a:rPr lang="pt-BR" dirty="0"/>
              <a:t>16 Inferno, purgatório e céu parecem diferir da mesma forma que o desespero, o </a:t>
            </a:r>
            <a:r>
              <a:rPr lang="pt-BR" dirty="0" err="1"/>
              <a:t>semidesespero</a:t>
            </a:r>
            <a:r>
              <a:rPr lang="pt-BR" dirty="0"/>
              <a:t> e a segurança.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50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17 Parece desnecessário, para as almas no purgatório, que o horror diminua na medida em que cresce o amor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18 Parece não ter sido provado, nem por meio de argumentos racionais nem da Escritura, que elas se encontram fora do estado de mérito ou de crescimento no amor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19 Também parece não ter sido provado que as almas no purgatório estejam certas de sua bem-aventurança, ao menos não todas, mesmo que nós, de nossa parte, tenhamos plena certeza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20 Portanto, sob remissão plena de todas as penas, o papa não entende simplesmente todas, mas somente aquelas que ele mesmo impôs.</a:t>
            </a:r>
          </a:p>
          <a:p>
            <a:r>
              <a:rPr lang="pt-BR" dirty="0"/>
              <a:t>21 Erram, portanto, os pregadores de indulgências que afirmam que a pessoa é absolvida de toda pena e salva pelas indulgências do papa.</a:t>
            </a:r>
          </a:p>
          <a:p>
            <a:r>
              <a:rPr lang="pt-BR" dirty="0"/>
              <a:t>22 Com efeito, ele não dispensa as almas no purgatório de uma única pena que, segundo os cânones, elas deveriam ter pago nesta vida.</a:t>
            </a:r>
          </a:p>
          <a:p>
            <a:r>
              <a:rPr lang="pt-BR" dirty="0"/>
              <a:t>23 Se é que se pode dar algum perdão de todas as penas a alguém, ele, certamente, só é dado aos mais perfeitos, isto é, pouquíssimos.</a:t>
            </a:r>
          </a:p>
          <a:p>
            <a:r>
              <a:rPr lang="pt-BR" dirty="0"/>
              <a:t>24 Por isso, a maior parte do povo está sendo necessariamente ludibriada por essa magnífica e indistinta promessa de absolvição da pena.</a:t>
            </a:r>
          </a:p>
        </p:txBody>
      </p:sp>
    </p:spTree>
    <p:extLst>
      <p:ext uri="{BB962C8B-B14F-4D97-AF65-F5344CB8AC3E}">
        <p14:creationId xmlns:p14="http://schemas.microsoft.com/office/powerpoint/2010/main" val="12733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25 O mesmo poder que o papa tem sobre o purgatório de modo geral, qualquer bispo e cura tem em sua diocese e paróquia em particular.</a:t>
            </a:r>
          </a:p>
          <a:p>
            <a:r>
              <a:rPr lang="pt-BR" dirty="0"/>
              <a:t>26 O papa faz muito bem ao dar remissão às almas não pelo poder das chaves (que ele não tem), mas por meio de intercessão.</a:t>
            </a:r>
          </a:p>
          <a:p>
            <a:r>
              <a:rPr lang="pt-BR" dirty="0"/>
              <a:t>27 Pregam doutrina humana os que dizem que, tão logo tilintar a moeda lançada na caixa, a alma sairá voando [do purgatório para o céu].</a:t>
            </a:r>
          </a:p>
          <a:p>
            <a:r>
              <a:rPr lang="pt-BR" dirty="0"/>
              <a:t>28 Certo é que, ao tilintar a moeda na caixa, podem aumentar o lucro e a cobiça; a intercessão da Igreja, porém, depende apenas da vontade de Deus.</a:t>
            </a:r>
          </a:p>
          <a:p>
            <a:r>
              <a:rPr lang="pt-BR" dirty="0"/>
              <a:t>29 E quem é que sabe se todas as almas no purgatório querem ser resgatadas? Dizem que este não foi o caso com S. Severino e S. Pascoal.</a:t>
            </a:r>
          </a:p>
          <a:p>
            <a:r>
              <a:rPr lang="pt-BR" dirty="0"/>
              <a:t>30 Ninguém tem certeza da veracidade de sua contrição, muito menos de haver conseguido plena remissão.</a:t>
            </a:r>
          </a:p>
          <a:p>
            <a:r>
              <a:rPr lang="pt-BR" dirty="0"/>
              <a:t>31 Tão raro como quem é penitente de verdade é quem adquire autenticamente as indulgências, ou seja, é raríssimo.</a:t>
            </a:r>
          </a:p>
          <a:p>
            <a:r>
              <a:rPr lang="pt-BR" dirty="0"/>
              <a:t>32 Serão condenados em eternidade, juntamente com seus mestres, aqueles que se julgam seguros de sua salvação através de carta de indulgência.</a:t>
            </a:r>
          </a:p>
          <a:p>
            <a:r>
              <a:rPr lang="pt-BR" dirty="0"/>
              <a:t>33 Deve-se ter muita cautela com aqueles que dizem serem as indulgências do papa aquela inestimável dádiva de Deus através da qual a pessoa é reconciliada com Deus.</a:t>
            </a:r>
          </a:p>
        </p:txBody>
      </p:sp>
    </p:spTree>
    <p:extLst>
      <p:ext uri="{BB962C8B-B14F-4D97-AF65-F5344CB8AC3E}">
        <p14:creationId xmlns:p14="http://schemas.microsoft.com/office/powerpoint/2010/main" val="8567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34 Pois aquelas graças das indulgências se referem somente às penas de satisfação sacramental, determinadas por seres humanos.</a:t>
            </a:r>
          </a:p>
          <a:p>
            <a:r>
              <a:rPr lang="pt-BR" dirty="0"/>
              <a:t>35 Não pregam cristãmente os que ensinam não ser necessária a contrição àqueles que querem resgatar ou adquirir breves confessionais.</a:t>
            </a:r>
          </a:p>
          <a:p>
            <a:r>
              <a:rPr lang="pt-BR" dirty="0"/>
              <a:t>36 Qualquer cristão verdadeiramente arrependido tem direito à remissão pela de pena e culpa, mesmo sem carta de indulgência.</a:t>
            </a:r>
          </a:p>
          <a:p>
            <a:r>
              <a:rPr lang="pt-BR" dirty="0"/>
              <a:t>37 Qualquer cristão verdadeiro, seja vivo, seja morto, tem participação em todos os bens de Cristo e da Igreja, por dádiva de Deus, mesmo sem carta de indulgência.</a:t>
            </a:r>
          </a:p>
          <a:p>
            <a:r>
              <a:rPr lang="pt-BR" dirty="0"/>
              <a:t>38 Mesmo assim, a remissão e participação do papa de forma alguma devem ser desprezadas, porque (como disse) constituem declaração do perdão divino.</a:t>
            </a:r>
          </a:p>
          <a:p>
            <a:r>
              <a:rPr lang="pt-BR" dirty="0"/>
              <a:t>39 Até mesmo para os mais doutos teólogos é dificílimo exaltar perante o povo ao mesmo tempo, a liberdade das indulgências e a verdadeira contrição.</a:t>
            </a:r>
          </a:p>
          <a:p>
            <a:r>
              <a:rPr lang="pt-BR" dirty="0"/>
              <a:t>40 A verdadeira contrição procura e ama as penas, ao passo que a abundância das indulgências as afrouxa e faz odiá-las, pelo menos dando ocasião para tanto.</a:t>
            </a:r>
          </a:p>
          <a:p>
            <a:r>
              <a:rPr lang="pt-BR" dirty="0"/>
              <a:t>41 Deve-se pregar com muita cautela sobre as indulgências apostólicas, para que o povo não as julgue erroneamente como preferíveis às demais boas obras do amor.</a:t>
            </a:r>
          </a:p>
          <a:p>
            <a:r>
              <a:rPr lang="pt-BR" dirty="0"/>
              <a:t>42 Deve-se ensinar aos cristãos que não é pensamento do papa que a compra de indulgências possa, de alguma forma, ser comparada com as obras de misericórdia.</a:t>
            </a:r>
          </a:p>
          <a:p>
            <a:r>
              <a:rPr lang="pt-BR" dirty="0"/>
              <a:t>43 Deve-se ensinar aos cristãos que, dando ao pobre ou emprestando ao necessitado, procedem melhor do que se comprassem indulgências.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8659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44 Ocorre que através da obra de amor cresce o amor e a pessoa se torna melhor, ao passo que com as indulgências ela não se torna melhor, mas apenas mais livre da pena.</a:t>
            </a:r>
          </a:p>
          <a:p>
            <a:r>
              <a:rPr lang="pt-BR" dirty="0"/>
              <a:t>45 Deve-se ensinar aos cristãos que quem vê um carente e o negligencia para gastar com indulgências obtém para si não as indulgências do papa, mas a ira de Deus.</a:t>
            </a:r>
          </a:p>
          <a:p>
            <a:r>
              <a:rPr lang="pt-BR" dirty="0"/>
              <a:t>46 Deve-se ensinar aos cristãos que, se não tiverem bens em abundância, devem conservar o que é necessário para sua casa e de forma alguma desperdiçar dinheiro com indulgência.</a:t>
            </a:r>
          </a:p>
          <a:p>
            <a:r>
              <a:rPr lang="pt-BR" dirty="0"/>
              <a:t>47 Deve-se ensinar aos cristãos que a compra de indulgências é livre e não constitui obrigação.</a:t>
            </a:r>
          </a:p>
          <a:p>
            <a:r>
              <a:rPr lang="pt-BR" dirty="0"/>
              <a:t>48 Deve-se ensinar aos cristãos que, ao conceder indulgências, o papa, assim como mais necessita, da mesma forma mais deseja uma oração devota a seu favor do que o dinheiro que se está pronto a pagar.</a:t>
            </a:r>
          </a:p>
          <a:p>
            <a:r>
              <a:rPr lang="pt-BR" dirty="0"/>
              <a:t>49 Deve-se ensinar aos cristãos que as indulgências do papa são úteis se não depositam sua confiança nelas, porém, extremamente prejudiciais se perdem o temor de Deus por causa delas.</a:t>
            </a:r>
          </a:p>
          <a:p>
            <a:r>
              <a:rPr lang="pt-BR" dirty="0"/>
              <a:t>50 Deve-se ensinar aos cristãos que, se o papa soubesse das exações dos pregadores de indulgências, preferiria reduzir a cinzas a Basílica de S. Pedro a edificá-la com a pele, a carne e os ossos de suas ovelhas</a:t>
            </a:r>
            <a:r>
              <a:rPr lang="pt-BR" dirty="0" smtClean="0"/>
              <a:t>.</a:t>
            </a:r>
          </a:p>
          <a:p>
            <a:r>
              <a:rPr lang="pt-BR" dirty="0"/>
              <a:t>51 Deve-se ensinar aos cristãos que o papa estaria disposto - como é seu dever - a dar do seu dinheiro àqueles muitos de quem alguns pregadores de indulgências extraem ardilosamente o dinheiro, mesmo que para isto fosse necessário vender a Basílica de S. Pedro.</a:t>
            </a:r>
          </a:p>
          <a:p>
            <a:r>
              <a:rPr lang="pt-BR" dirty="0"/>
              <a:t>52 Vã é a confiança na salvação por meio de cartas de indulgências, mesmo que o comissário ou até mesmo o próprio papa desse sua alma como garantia pelas mesmas.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039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53 São inimigos de Cristo e do papa aqueles que, por causa da pregação de indulgências, fazem calar por inteiro a palavra de Deus nas demais igrejas.</a:t>
            </a:r>
          </a:p>
          <a:p>
            <a:r>
              <a:rPr lang="pt-BR" dirty="0"/>
              <a:t>54 Ofende-se a palavra de Deus quando, em um mesmo sermão, se dedica tanto ou mais tempo às indulgências do que a ela.</a:t>
            </a:r>
          </a:p>
          <a:p>
            <a:r>
              <a:rPr lang="pt-BR" dirty="0"/>
              <a:t>55 A atitude do papa é necessariamente esta: se as indulgências (que são o menos importante) são celebradas com um toque de sino, uma procissão e uma cerimônia, o Evangelho (que é o mais importante) deve ser anunciado com uma centena de sinos, procissões e cerimônias.</a:t>
            </a:r>
          </a:p>
          <a:p>
            <a:r>
              <a:rPr lang="pt-BR" dirty="0"/>
              <a:t>56 Os tesouros da Igreja, dos quais o papa concede as indulgências, não são suficientemente mencionados nem conhecidos entre o povo de Cristo.</a:t>
            </a:r>
          </a:p>
          <a:p>
            <a:r>
              <a:rPr lang="pt-BR" dirty="0"/>
              <a:t>57 É evidente que eles, certamente, não são de natureza temporal, visto que muitos pregadores não os distribuem tão facilmente, mas apenas os ajuntam.</a:t>
            </a:r>
          </a:p>
          <a:p>
            <a:r>
              <a:rPr lang="pt-BR" dirty="0"/>
              <a:t>58 Eles tampouco são os méritos de Cristo e dos santos, pois estes sempre operam, sem o papa, a graça do ser humano interior e a cruz, a morte e o inferno do ser humano exterior.</a:t>
            </a:r>
          </a:p>
          <a:p>
            <a:r>
              <a:rPr lang="pt-BR" dirty="0"/>
              <a:t>59 S. Lourenço disse que os pobres da Igreja são os tesouros da mesma, empregando, no entanto, a palavra como era usada em sua época.</a:t>
            </a:r>
          </a:p>
          <a:p>
            <a:r>
              <a:rPr lang="pt-BR" dirty="0"/>
              <a:t>60 É sem temeridade que dizemos que as chaves da Igreja, que lhe foram proporcionadas pelo mérito de Cristo, constituem este tesouro.</a:t>
            </a:r>
          </a:p>
        </p:txBody>
      </p:sp>
    </p:spTree>
    <p:extLst>
      <p:ext uri="{BB962C8B-B14F-4D97-AF65-F5344CB8AC3E}">
        <p14:creationId xmlns:p14="http://schemas.microsoft.com/office/powerpoint/2010/main" val="17781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61 Pois está claro que, para a remissão das penas e dos casos, o poder do papa por si só é suficiente.</a:t>
            </a:r>
          </a:p>
          <a:p>
            <a:r>
              <a:rPr lang="pt-BR" dirty="0"/>
              <a:t>62 O verdadeiro tesouro da Igreja é o santíssimo Evangelho da glória e da graça de Deus.</a:t>
            </a:r>
          </a:p>
          <a:p>
            <a:r>
              <a:rPr lang="pt-BR" dirty="0"/>
              <a:t>63 Este tesouro, entretanto, é o mais odiado, e com razão, porque faz com que os primeiros sejam os últimos.</a:t>
            </a:r>
          </a:p>
          <a:p>
            <a:r>
              <a:rPr lang="pt-BR" dirty="0"/>
              <a:t>64 Em contrapartida, o tesouro das indulgências é o mais benquisto, e com razão, pois faz dos últimos os primeiros.</a:t>
            </a:r>
          </a:p>
          <a:p>
            <a:r>
              <a:rPr lang="pt-BR" dirty="0"/>
              <a:t>65 Por esta razão, os tesouros do Evangelho são as redes com que outrora se pescavam homens possuidores de riquezas.</a:t>
            </a:r>
          </a:p>
          <a:p>
            <a:r>
              <a:rPr lang="pt-BR" dirty="0"/>
              <a:t>66 Os tesouros das indulgências, por sua vez, são as redes com que hoje se pesca a riqueza dos homens.</a:t>
            </a:r>
          </a:p>
          <a:p>
            <a:r>
              <a:rPr lang="pt-BR" dirty="0"/>
              <a:t>67 As indulgências apregoadas pelos seus vendedores como as maiores graças realmente podem ser entendidas como tal, na medida em que dão boa renda.</a:t>
            </a:r>
          </a:p>
          <a:p>
            <a:r>
              <a:rPr lang="pt-BR" dirty="0"/>
              <a:t>68 Entretanto, na verdade, elas são as graças mais ínfimas em comparação com a graça de Deus e a piedade na cruz.</a:t>
            </a:r>
          </a:p>
          <a:p>
            <a:r>
              <a:rPr lang="pt-BR" dirty="0"/>
              <a:t>69 Os bispos e curas têm a obrigação de admitir com toda a reverência os comissários de indulgências apostólicas.</a:t>
            </a:r>
          </a:p>
        </p:txBody>
      </p:sp>
    </p:spTree>
    <p:extLst>
      <p:ext uri="{BB962C8B-B14F-4D97-AF65-F5344CB8AC3E}">
        <p14:creationId xmlns:p14="http://schemas.microsoft.com/office/powerpoint/2010/main" val="296651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807604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3</a:t>
            </a:r>
            <a:r>
              <a:rPr lang="pt-BR" sz="2400" b="1" dirty="0" smtClean="0"/>
              <a:t> – AS HERESIAS E OS APOLOGISTAS</a:t>
            </a:r>
            <a:endParaRPr lang="pt-BR" sz="2400" b="1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07504" y="1556792"/>
            <a:ext cx="4330824" cy="24482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OS APÓSTOLOS FORAM OS PRIMEIROS APOLOGISTAS</a:t>
            </a:r>
            <a:endParaRPr lang="pt-BR" sz="3600" b="1" dirty="0"/>
          </a:p>
        </p:txBody>
      </p:sp>
      <p:sp>
        <p:nvSpPr>
          <p:cNvPr id="6" name="Seta para baixo 5"/>
          <p:cNvSpPr/>
          <p:nvPr/>
        </p:nvSpPr>
        <p:spPr>
          <a:xfrm>
            <a:off x="2056892" y="4057908"/>
            <a:ext cx="432048" cy="50405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608004" y="1556792"/>
            <a:ext cx="4330824" cy="250111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APOLOGÉTICA , </a:t>
            </a:r>
            <a:r>
              <a:rPr lang="pt-BR" sz="2000" b="1" dirty="0" smtClean="0"/>
              <a:t>QUE É A ARTE DE DEFENDER A FÉ, </a:t>
            </a:r>
            <a:r>
              <a:rPr lang="pt-BR" sz="2000" b="1" dirty="0" smtClean="0">
                <a:solidFill>
                  <a:srgbClr val="002060"/>
                </a:solidFill>
              </a:rPr>
              <a:t>NÃO É UMA ARMA ESPECIFICAMENTE PARA AQUELES QUE QUEREM PRATICAR UM MINISTÉRIO VOLTADO A ESSA ÁREA, </a:t>
            </a:r>
            <a:r>
              <a:rPr lang="pt-BR" sz="2000" b="1" dirty="0" smtClean="0"/>
              <a:t>MAS UMA OBRIGAÇÃO DE TODO AQUELE QUE CRISTÃO SE DIZ SER.</a:t>
            </a:r>
            <a:endParaRPr lang="pt-BR" sz="2000" dirty="0"/>
          </a:p>
        </p:txBody>
      </p:sp>
      <p:sp>
        <p:nvSpPr>
          <p:cNvPr id="9" name="Seta para baixo 8"/>
          <p:cNvSpPr/>
          <p:nvPr/>
        </p:nvSpPr>
        <p:spPr>
          <a:xfrm>
            <a:off x="6557392" y="4077946"/>
            <a:ext cx="432048" cy="50405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07505" y="4653136"/>
            <a:ext cx="4330824" cy="21602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APOLOGÉTICA  É UM </a:t>
            </a:r>
            <a:r>
              <a:rPr lang="pt-BR" sz="2400" b="1" dirty="0" smtClean="0">
                <a:solidFill>
                  <a:srgbClr val="002060"/>
                </a:solidFill>
              </a:rPr>
              <a:t>RAMO DA TEOLOGIA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C</a:t>
            </a:r>
            <a:r>
              <a:rPr lang="pt-BR" sz="2400" b="1" dirty="0" smtClean="0">
                <a:solidFill>
                  <a:srgbClr val="002060"/>
                </a:solidFill>
              </a:rPr>
              <a:t>RISTÃ, </a:t>
            </a:r>
            <a:r>
              <a:rPr lang="pt-BR" sz="2400" b="1" dirty="0" smtClean="0"/>
              <a:t>QUE DEFENDE O CRISTIANISMO </a:t>
            </a:r>
            <a:r>
              <a:rPr lang="pt-BR" sz="2400" b="1" dirty="0" smtClean="0">
                <a:solidFill>
                  <a:srgbClr val="002060"/>
                </a:solidFill>
              </a:rPr>
              <a:t>CONTRA OBJEÇÕES 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716016" y="4626835"/>
            <a:ext cx="4330824" cy="219450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/>
              <a:t>Antes, santifiquem Cristo como Senhor no coração. Estejam sempre preparados para responder a qualquer que lhes pedir a razão da esperança que há em vocês</a:t>
            </a:r>
            <a:r>
              <a:rPr lang="pt-BR" sz="2000" b="1" dirty="0" smtClean="0"/>
              <a:t>.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>
                <a:hlinkClick r:id="rId3"/>
              </a:rPr>
              <a:t>1 Pedro 3:15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0725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70 Têm, porém, a obrigação ainda maior de observar com os dois olhos e atentar com ambos os ouvidos para que esses comissários não preguem os seus próprios sonhos em lugar do que lhes foi incumbido pelo papa.</a:t>
            </a:r>
          </a:p>
          <a:p>
            <a:r>
              <a:rPr lang="pt-BR" dirty="0"/>
              <a:t>71 Seja excomungado e maldito quem falar contra a verdade das indulgências apostólicas.</a:t>
            </a:r>
          </a:p>
          <a:p>
            <a:r>
              <a:rPr lang="pt-BR" dirty="0"/>
              <a:t>72 Seja bendito, porém, quem ficar alerta contra a devassidão e licenciosidade das palavras de um pregador de indulgências.</a:t>
            </a:r>
          </a:p>
          <a:p>
            <a:r>
              <a:rPr lang="pt-BR" dirty="0"/>
              <a:t>73 Assim como o papa, com razão, fulmina aqueles que, de qualquer forma, procuram defraudar o comércio de indulgências,</a:t>
            </a:r>
          </a:p>
          <a:p>
            <a:r>
              <a:rPr lang="pt-BR" dirty="0"/>
              <a:t>74 muito mais deseja fulminar aqueles que, a pretexto das indulgências, procuram defraudar a santa caridade e verdade.</a:t>
            </a:r>
          </a:p>
          <a:p>
            <a:r>
              <a:rPr lang="pt-BR" dirty="0"/>
              <a:t>75 A opinião de que as indulgências papais são tão eficazes ao ponto de poderem absolver um homem mesmo que tivesse violentado a mãe de Deus, caso isso fosse possível, é loucura.</a:t>
            </a:r>
          </a:p>
          <a:p>
            <a:r>
              <a:rPr lang="pt-BR" dirty="0"/>
              <a:t>76 Afirmamos, pelo contrário, que as indulgências papais não podem anular sequer o menor dos pecados veniais no que se refere à sua culpa.</a:t>
            </a:r>
          </a:p>
          <a:p>
            <a:r>
              <a:rPr lang="pt-BR" dirty="0"/>
              <a:t>77 A afirmação de que nem mesmo S. Pedro, caso fosse o papa atualmente, poderia conceder maiores graças é blasfêmia contra São Pedro e o papa.</a:t>
            </a:r>
          </a:p>
        </p:txBody>
      </p:sp>
    </p:spTree>
    <p:extLst>
      <p:ext uri="{BB962C8B-B14F-4D97-AF65-F5344CB8AC3E}">
        <p14:creationId xmlns:p14="http://schemas.microsoft.com/office/powerpoint/2010/main" val="20110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78 Afirmamos, ao contrário, que também este, assim como qualquer papa, tem graças maiores, quais sejam, o Evangelho, os poderes, os dons de curar, etc., como está escrito em 1 </a:t>
            </a:r>
            <a:r>
              <a:rPr lang="pt-BR" dirty="0" err="1"/>
              <a:t>Co</a:t>
            </a:r>
            <a:r>
              <a:rPr lang="pt-BR" dirty="0"/>
              <a:t> 12.</a:t>
            </a:r>
          </a:p>
          <a:p>
            <a:r>
              <a:rPr lang="pt-BR" dirty="0"/>
              <a:t>79 É blasfêmia dizer que a cruz com as armas do papa, insignemente erguida, equivale à cruz de Cristo.</a:t>
            </a:r>
          </a:p>
          <a:p>
            <a:r>
              <a:rPr lang="pt-BR" dirty="0"/>
              <a:t>80 Terão que prestar contas os bispos, curas e teólogos que permitem que semelhantes conversas sejam difundidas entre o povo.</a:t>
            </a:r>
          </a:p>
          <a:p>
            <a:r>
              <a:rPr lang="pt-BR" dirty="0"/>
              <a:t>81 Essa licenciosa pregação de indulgências faz com que não seja fácil, nem para os homens doutos, defender a dignidade do papa contra calúnias ou perguntas, sem dúvida argutas, dos leigos.</a:t>
            </a:r>
          </a:p>
          <a:p>
            <a:r>
              <a:rPr lang="pt-BR" dirty="0"/>
              <a:t>82 Por exemplo: por que o papa não evacua o purgatório por causa do santíssimo amor e da extrema necessidade das almas - o que seria a mais justa de todas as causas -, se redime um número infinito de almas por causa do funestíssimo dinheiro para a construção da basílica - que é uma causa tão insignificante?</a:t>
            </a:r>
          </a:p>
          <a:p>
            <a:r>
              <a:rPr lang="pt-BR" dirty="0"/>
              <a:t>83 Do mesmo modo: por que se mantêm as exéquias e os aniversários dos falecidos e por que ele não restitui ou permite que se recebam de volta as doações efetuadas em favor deles, visto que já não é justo orar pelos redimidos?</a:t>
            </a:r>
          </a:p>
          <a:p>
            <a:r>
              <a:rPr lang="pt-BR" dirty="0"/>
              <a:t>84 Do mesmo modo: que nova piedade de Deus e do papa é essa: por causa do dinheiro, permitem ao ímpio e inimigo redimir uma alma piedosa e amiga de Deus, porém não a redimem por causa da necessidade da mesma alma piedosa e dileta, por amor gratuito?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15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/>
              <a:t>85 Do mesmo modo: por que os cânones penitenciais - de fato e por desuso já há muito revogados e mortos - ainda assim são redimidos com dinheiro, pela concessão de indulgências, como se ainda estivessem em pleno vigor</a:t>
            </a:r>
            <a:r>
              <a:rPr lang="pt-BR" sz="1400" dirty="0" smtClean="0"/>
              <a:t>?</a:t>
            </a:r>
          </a:p>
          <a:p>
            <a:endParaRPr lang="pt-BR" sz="1400" dirty="0"/>
          </a:p>
          <a:p>
            <a:r>
              <a:rPr lang="pt-BR" sz="1400" dirty="0"/>
              <a:t>86 Do mesmo modo: por que o papa, cuja fortuna hoje é maior do que a dos mais ricos Crassos, não constrói com seu próprio dinheiro ao menos esta uma basílica de São Pedro, ao invés de fazê-lo com o dinheiro dos pobres fiéis</a:t>
            </a:r>
            <a:r>
              <a:rPr lang="pt-BR" sz="1400" dirty="0" smtClean="0"/>
              <a:t>?</a:t>
            </a:r>
          </a:p>
          <a:p>
            <a:endParaRPr lang="pt-BR" sz="1400" dirty="0"/>
          </a:p>
          <a:p>
            <a:r>
              <a:rPr lang="pt-BR" sz="1400" dirty="0"/>
              <a:t>87 Do mesmo modo: o que é que o papa perdoa e concede àqueles que, pela contrição perfeita, têm direito à remissão e participação plenária</a:t>
            </a:r>
            <a:r>
              <a:rPr lang="pt-BR" sz="1400" dirty="0" smtClean="0"/>
              <a:t>?</a:t>
            </a:r>
          </a:p>
          <a:p>
            <a:endParaRPr lang="pt-BR" sz="1400" dirty="0"/>
          </a:p>
          <a:p>
            <a:r>
              <a:rPr lang="pt-BR" sz="1400" dirty="0"/>
              <a:t>88 Do mesmo modo: que benefício maior se poderia proporcionar à Igreja do que se o papa, assim como agora o faz uma vez, da mesma forma concedesse essas remissões e participações 100 vezes ao dia a qualquer dos fiéis</a:t>
            </a:r>
            <a:r>
              <a:rPr lang="pt-BR" sz="1400" dirty="0" smtClean="0"/>
              <a:t>?</a:t>
            </a:r>
          </a:p>
          <a:p>
            <a:endParaRPr lang="pt-BR" sz="1400" dirty="0"/>
          </a:p>
          <a:p>
            <a:r>
              <a:rPr lang="pt-BR" sz="1400" dirty="0"/>
              <a:t>89 Já que, com as indulgências, o papa procura mais a salvação das almas do o dinheiro, por que suspende as cartas e indulgências outrora já concedidas, se são igualmente eficazes</a:t>
            </a:r>
            <a:r>
              <a:rPr lang="pt-BR" sz="1400" dirty="0" smtClean="0"/>
              <a:t>?</a:t>
            </a:r>
          </a:p>
          <a:p>
            <a:endParaRPr lang="pt-BR" sz="1400" dirty="0"/>
          </a:p>
          <a:p>
            <a:r>
              <a:rPr lang="pt-BR" sz="1400" dirty="0"/>
              <a:t>90 Reprimir esses argumentos muito perspicazes dos leigos somente pela força, sem refutá-los apresentando razões, significa expor a Igreja e o papa à zombaria dos inimigos e desgraçar os cristãos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/>
              <a:t>91 Se, portanto, as indulgências fossem pregadas em conformidade com o espírito e a opinião do papa, todas essas objeções poderiam ser facilmente respondidas e nem mesmo teriam surgido.</a:t>
            </a:r>
          </a:p>
          <a:p>
            <a:r>
              <a:rPr lang="pt-BR" sz="1400" dirty="0"/>
              <a:t>92 Fora, pois, com todos esses profetas que dizem ao povo de Cristo: "Paz, paz!" sem que haja paz!</a:t>
            </a:r>
          </a:p>
          <a:p>
            <a:endParaRPr lang="pt-BR" sz="1400" dirty="0"/>
          </a:p>
          <a:p>
            <a:r>
              <a:rPr lang="pt-BR" sz="1400" dirty="0"/>
              <a:t>93 Que prosperem todos os profetas que dizem ao povo de Cristo: "Cruz! Cruz!" sem que haja cruz!</a:t>
            </a:r>
          </a:p>
          <a:p>
            <a:r>
              <a:rPr lang="pt-BR" sz="1400" dirty="0"/>
              <a:t>94 Devem-se exortar os cristãos a que se esforcem por seguir a Cristo, seu cabeça, através das penas, da morte e do inferno;</a:t>
            </a:r>
          </a:p>
          <a:p>
            <a:r>
              <a:rPr lang="pt-BR" sz="1400" dirty="0"/>
              <a:t>95 e, assim, a que confiem que entrarão no céu antes através de muitas tribulações do que pela segurança da paz.</a:t>
            </a:r>
          </a:p>
          <a:p>
            <a:r>
              <a:rPr lang="pt-BR" sz="1400" dirty="0"/>
              <a:t>1517 A.D.</a:t>
            </a:r>
          </a:p>
        </p:txBody>
      </p:sp>
    </p:spTree>
    <p:extLst>
      <p:ext uri="{BB962C8B-B14F-4D97-AF65-F5344CB8AC3E}">
        <p14:creationId xmlns:p14="http://schemas.microsoft.com/office/powerpoint/2010/main" val="23431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251520" y="1326707"/>
            <a:ext cx="4104456" cy="5270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A Igreja Romana ordenou que Lutero se apresentasse </a:t>
            </a:r>
            <a:r>
              <a:rPr lang="pt-BR" sz="2400" b="1" dirty="0">
                <a:solidFill>
                  <a:srgbClr val="002060"/>
                </a:solidFill>
              </a:rPr>
              <a:t>em Roma para responder às acusações de heresia. </a:t>
            </a:r>
            <a:r>
              <a:rPr lang="pt-BR" sz="2400" b="1" dirty="0"/>
              <a:t>Sabendo do caso, o Príncipe da Saxônia, Frederico o Sábio, </a:t>
            </a:r>
            <a:r>
              <a:rPr lang="pt-BR" sz="2400" b="1" dirty="0">
                <a:solidFill>
                  <a:srgbClr val="002060"/>
                </a:solidFill>
              </a:rPr>
              <a:t>interveio e insistiu que a audiência de Lutero fosse realizada em solo alemão. </a:t>
            </a:r>
            <a:r>
              <a:rPr lang="pt-BR" sz="2400" b="1" dirty="0"/>
              <a:t>Como resultado, uma Dieta Imperial foi realizada na cidade de </a:t>
            </a:r>
            <a:r>
              <a:rPr lang="pt-BR" sz="2400" b="1" dirty="0" err="1"/>
              <a:t>Augsburgo</a:t>
            </a:r>
            <a:r>
              <a:rPr lang="pt-BR" sz="2400" b="1" dirty="0"/>
              <a:t>, em 1518. </a:t>
            </a:r>
            <a:r>
              <a:rPr lang="pt-BR" sz="2400" b="1" dirty="0">
                <a:solidFill>
                  <a:srgbClr val="002060"/>
                </a:solidFill>
              </a:rPr>
              <a:t>Lutero se recusou a mudar de opinião.</a:t>
            </a:r>
            <a:r>
              <a:rPr lang="pt-BR" b="1" dirty="0">
                <a:solidFill>
                  <a:srgbClr val="002060"/>
                </a:solidFill>
              </a:rPr>
              <a:t> </a:t>
            </a:r>
            <a:endParaRPr lang="pt-BR" b="1" cap="all" dirty="0">
              <a:solidFill>
                <a:srgbClr val="00206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1330324"/>
            <a:ext cx="4500500" cy="526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251520" y="1326707"/>
            <a:ext cx="4104456" cy="5270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Temendo ser preso, fugiu de </a:t>
            </a:r>
            <a:r>
              <a:rPr lang="pt-BR" sz="2400" b="1" dirty="0" err="1"/>
              <a:t>Augsburgo</a:t>
            </a:r>
            <a:r>
              <a:rPr lang="pt-BR" sz="2400" b="1" dirty="0"/>
              <a:t>. </a:t>
            </a:r>
            <a:r>
              <a:rPr lang="pt-BR" sz="2400" b="1" dirty="0">
                <a:solidFill>
                  <a:srgbClr val="002060"/>
                </a:solidFill>
              </a:rPr>
              <a:t>As ideias de Lutero logo encontraram adeptos em todas as regiões da Alemanha, e mesmo fora dela. </a:t>
            </a:r>
            <a:r>
              <a:rPr lang="pt-BR" sz="2400" b="1" dirty="0"/>
              <a:t>A resposta do Papa à situação foi uma </a:t>
            </a:r>
            <a:r>
              <a:rPr lang="pt-BR" sz="2400" b="1" dirty="0">
                <a:solidFill>
                  <a:srgbClr val="002060"/>
                </a:solidFill>
              </a:rPr>
              <a:t>bula</a:t>
            </a:r>
            <a:r>
              <a:rPr lang="pt-BR" sz="2400" b="1" dirty="0"/>
              <a:t> (ordem papal), ameaçando Lutero de excomunhão, caso não se retratasse. </a:t>
            </a:r>
            <a:r>
              <a:rPr lang="pt-BR" sz="2400" b="1" dirty="0">
                <a:solidFill>
                  <a:srgbClr val="002060"/>
                </a:solidFill>
              </a:rPr>
              <a:t>Em protesto, ele queimou publicamente a bula e foi excomungado em janeiro de 1521.  </a:t>
            </a:r>
            <a:endParaRPr lang="pt-BR" sz="2400" b="1" cap="all" dirty="0">
              <a:solidFill>
                <a:srgbClr val="00206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04924"/>
            <a:ext cx="4680519" cy="52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19672" y="188640"/>
            <a:ext cx="5832648" cy="685025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 IGREJA REFORMADA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251520" y="980729"/>
            <a:ext cx="4104456" cy="5760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/>
              <a:t>Em junho de 1525, Lutero casou-se com Catarina de Bora, uma </a:t>
            </a:r>
            <a:r>
              <a:rPr lang="pt-BR" sz="2000" dirty="0" err="1"/>
              <a:t>ex-freira</a:t>
            </a:r>
            <a:r>
              <a:rPr lang="pt-BR" sz="2000" dirty="0"/>
              <a:t>. </a:t>
            </a:r>
            <a:r>
              <a:rPr lang="pt-BR" sz="2000" b="1" dirty="0">
                <a:solidFill>
                  <a:srgbClr val="002060"/>
                </a:solidFill>
              </a:rPr>
              <a:t>Os dois tiveram seis filhos e abrigaram onze órfãos</a:t>
            </a:r>
            <a:r>
              <a:rPr lang="pt-BR" sz="2000" dirty="0">
                <a:solidFill>
                  <a:srgbClr val="002060"/>
                </a:solidFill>
              </a:rPr>
              <a:t>. </a:t>
            </a:r>
            <a:r>
              <a:rPr lang="pt-BR" sz="2000" dirty="0"/>
              <a:t>Lutero publicou cerca de </a:t>
            </a:r>
            <a:r>
              <a:rPr lang="pt-BR" sz="2000" b="1" dirty="0">
                <a:solidFill>
                  <a:srgbClr val="002060"/>
                </a:solidFill>
              </a:rPr>
              <a:t>400 obras </a:t>
            </a:r>
            <a:r>
              <a:rPr lang="pt-BR" sz="2000" dirty="0"/>
              <a:t>durante a sua vida, incluindo </a:t>
            </a:r>
            <a:r>
              <a:rPr lang="pt-BR" sz="2000" b="1" dirty="0">
                <a:solidFill>
                  <a:srgbClr val="002060"/>
                </a:solidFill>
              </a:rPr>
              <a:t>comentários bíblicos, catecismos, sermões e tratados.</a:t>
            </a:r>
            <a:r>
              <a:rPr lang="pt-BR" sz="2000" dirty="0"/>
              <a:t> Também escreveu </a:t>
            </a:r>
            <a:r>
              <a:rPr lang="pt-BR" sz="2000" b="1" dirty="0">
                <a:solidFill>
                  <a:srgbClr val="002060"/>
                </a:solidFill>
              </a:rPr>
              <a:t>hinos para a Igreja. </a:t>
            </a:r>
            <a:r>
              <a:rPr lang="pt-BR" sz="2000" dirty="0"/>
              <a:t>Parte de suas obras estão publicadas em diversas línguas modernas.</a:t>
            </a:r>
          </a:p>
          <a:p>
            <a:r>
              <a:rPr lang="pt-BR" sz="2000" dirty="0"/>
              <a:t>Lutero faleceu de derrame cerebral em 1546, aos 63 anos de idade, em sua cidade Natal, </a:t>
            </a:r>
            <a:r>
              <a:rPr lang="pt-BR" sz="2000" dirty="0" err="1"/>
              <a:t>Eisleben</a:t>
            </a:r>
            <a:r>
              <a:rPr lang="pt-BR" sz="2000" dirty="0"/>
              <a:t>. </a:t>
            </a:r>
            <a:r>
              <a:rPr lang="pt-BR" sz="2000" b="1" dirty="0">
                <a:solidFill>
                  <a:srgbClr val="002060"/>
                </a:solidFill>
              </a:rPr>
              <a:t>Seu corpo foi sepultado na Igreja do Castelo de </a:t>
            </a:r>
            <a:r>
              <a:rPr lang="pt-BR" sz="2000" b="1" dirty="0" err="1">
                <a:solidFill>
                  <a:srgbClr val="002060"/>
                </a:solidFill>
              </a:rPr>
              <a:t>Wittenberg</a:t>
            </a:r>
            <a:r>
              <a:rPr lang="pt-BR" sz="2000" dirty="0"/>
              <a:t>, onde, cerca de 30 anos antes, havia afixado suas 95 Teses</a:t>
            </a:r>
            <a:r>
              <a:rPr lang="pt-BR" sz="2000" dirty="0" smtClean="0"/>
              <a:t>.</a:t>
            </a:r>
          </a:p>
          <a:p>
            <a:r>
              <a:rPr lang="pt-BR" sz="1100" dirty="0"/>
              <a:t>https://www.horaluterana.org.br/quem-foi-martinho-lutero/</a:t>
            </a:r>
            <a:endParaRPr lang="pt-BR" sz="11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980729"/>
            <a:ext cx="4500500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6909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807604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3</a:t>
            </a:r>
            <a:r>
              <a:rPr lang="pt-BR" sz="2400" b="1" dirty="0" smtClean="0"/>
              <a:t> – AS HERESIAS E OS APOLOGISTAS</a:t>
            </a:r>
            <a:endParaRPr lang="pt-BR" sz="2400" b="1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5840" y="1556792"/>
            <a:ext cx="4392488" cy="511256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100" b="1" dirty="0" smtClean="0">
                <a:solidFill>
                  <a:srgbClr val="FFFF00"/>
                </a:solidFill>
              </a:rPr>
              <a:t>SATANÁS TENTOU DE TODA FORMA FREAR O CRESCIMENTO DA IGREJA</a:t>
            </a:r>
            <a:r>
              <a:rPr lang="pt-BR" sz="2100" b="1" dirty="0" smtClean="0"/>
              <a:t>, </a:t>
            </a:r>
            <a:r>
              <a:rPr lang="pt-BR" sz="2100" b="1" dirty="0" smtClean="0">
                <a:solidFill>
                  <a:srgbClr val="002060"/>
                </a:solidFill>
              </a:rPr>
              <a:t>ATRAVÉS DE PERSEGUIÇÕES DE JUDEUS FURIOSOS E DO FAMOSO IMPÉRIO ROMANO. </a:t>
            </a:r>
            <a:r>
              <a:rPr lang="pt-BR" sz="2100" b="1" dirty="0" smtClean="0"/>
              <a:t>SÓ QUE QUANTO MAIS A IGREJA ERA PERSEGUIDA, MAIS ELA CRESCIA, </a:t>
            </a:r>
            <a:r>
              <a:rPr lang="pt-BR" sz="2100" b="1" dirty="0" smtClean="0">
                <a:solidFill>
                  <a:srgbClr val="002060"/>
                </a:solidFill>
              </a:rPr>
              <a:t>FOI QUANDO O INIMIGO, PROCUROU INFILTRAR NO MEIO DOS CRENTES COM O OBJETIVO DE PROLIFERAR ENSINOS HERÉTICOS,</a:t>
            </a:r>
            <a:r>
              <a:rPr lang="pt-BR" sz="2100" b="1" dirty="0" smtClean="0"/>
              <a:t> VISANDO MINAR A FÉ E DISTANCIAR OS CRENTES DA VERDADEIRA DOUTRINA CRISTÃ.</a:t>
            </a:r>
            <a:endParaRPr lang="pt-BR" sz="21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575215" y="1573738"/>
            <a:ext cx="4536504" cy="51125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pt-BR" sz="24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400" b="1" dirty="0" smtClean="0">
                <a:solidFill>
                  <a:srgbClr val="002060"/>
                </a:solidFill>
              </a:rPr>
              <a:t>O PRÓPRIO JESUS </a:t>
            </a:r>
            <a:r>
              <a:rPr lang="pt-BR" sz="2400" b="1" dirty="0" smtClean="0">
                <a:solidFill>
                  <a:srgbClr val="FF0000"/>
                </a:solidFill>
              </a:rPr>
              <a:t>SE PREOCUPOU EM DEFENDER A FÉ CONTRA A HIPOCRISIA DOS FARIZEUS E SUA FALSA RELIGIOSIDADE (MT. 23).</a:t>
            </a:r>
          </a:p>
          <a:p>
            <a:pPr marL="342900" indent="-342900">
              <a:buFontTx/>
              <a:buChar char="-"/>
            </a:pPr>
            <a:endParaRPr lang="pt-BR" sz="2400" b="1" dirty="0"/>
          </a:p>
          <a:p>
            <a:pPr marL="342900" indent="-342900">
              <a:buFontTx/>
              <a:buChar char="-"/>
            </a:pPr>
            <a:r>
              <a:rPr lang="pt-BR" sz="2400" b="1" dirty="0" smtClean="0">
                <a:solidFill>
                  <a:srgbClr val="002060"/>
                </a:solidFill>
              </a:rPr>
              <a:t>PAULO, JOÃO, JUDAS </a:t>
            </a:r>
            <a:r>
              <a:rPr lang="pt-BR" sz="2400" b="1" dirty="0" smtClean="0"/>
              <a:t>TAMBÉM USARAM DESSA FERRAMENTA TÃO IMPORTANTE PARA O CRISTÃO ( </a:t>
            </a:r>
            <a:r>
              <a:rPr lang="pt-BR" sz="2400" b="1" dirty="0" smtClean="0">
                <a:solidFill>
                  <a:srgbClr val="002060"/>
                </a:solidFill>
              </a:rPr>
              <a:t>2Co. 11:3; </a:t>
            </a:r>
            <a:r>
              <a:rPr lang="pt-BR" sz="2400" b="1" dirty="0" smtClean="0"/>
              <a:t>1Ts.3:5; </a:t>
            </a:r>
            <a:r>
              <a:rPr lang="pt-BR" sz="2400" b="1" dirty="0">
                <a:solidFill>
                  <a:srgbClr val="002060"/>
                </a:solidFill>
              </a:rPr>
              <a:t>2</a:t>
            </a:r>
            <a:r>
              <a:rPr lang="pt-BR" sz="2400" b="1" dirty="0" smtClean="0">
                <a:solidFill>
                  <a:srgbClr val="002060"/>
                </a:solidFill>
              </a:rPr>
              <a:t>Tm. 3:1-5; </a:t>
            </a:r>
            <a:r>
              <a:rPr lang="pt-BR" sz="2400" b="1" dirty="0" smtClean="0"/>
              <a:t>2Tm. 4:1-5; </a:t>
            </a:r>
            <a:r>
              <a:rPr lang="pt-BR" sz="2400" b="1" dirty="0" smtClean="0">
                <a:solidFill>
                  <a:srgbClr val="FF0000"/>
                </a:solidFill>
              </a:rPr>
              <a:t>2Pe. 2:1-3; </a:t>
            </a:r>
            <a:r>
              <a:rPr lang="pt-BR" sz="2400" b="1" dirty="0" smtClean="0"/>
              <a:t>Judas 1</a:t>
            </a:r>
          </a:p>
          <a:p>
            <a:endParaRPr lang="pt-BR" sz="2200" b="1" dirty="0"/>
          </a:p>
          <a:p>
            <a:r>
              <a:rPr lang="pt-BR" sz="2200" b="1" dirty="0" smtClean="0"/>
              <a:t> 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117552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3528" y="116632"/>
            <a:ext cx="8229600" cy="504056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rgbClr val="0070C0"/>
                </a:solidFill>
              </a:rPr>
              <a:t>A IGREJA NA ERA APOSTÓLICA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7544" y="692696"/>
            <a:ext cx="8280920" cy="533164"/>
          </a:xfrm>
          <a:prstGeom prst="roundRect">
            <a:avLst/>
          </a:prstGeom>
          <a:solidFill>
            <a:srgbClr val="C9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3.1 – O GNOSTICÍSMO</a:t>
            </a:r>
            <a:endParaRPr lang="pt-BR" sz="2400" b="1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90006" y="1556792"/>
            <a:ext cx="4238128" cy="511256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cap="all" dirty="0"/>
              <a:t>Termo derivado do </a:t>
            </a:r>
            <a:r>
              <a:rPr lang="pt-BR" sz="2000" b="1" cap="all" dirty="0">
                <a:solidFill>
                  <a:srgbClr val="FF0000"/>
                </a:solidFill>
              </a:rPr>
              <a:t>grego </a:t>
            </a:r>
            <a:r>
              <a:rPr lang="pt-BR" sz="2000" b="1" cap="all" dirty="0" err="1">
                <a:solidFill>
                  <a:srgbClr val="FF0000"/>
                </a:solidFill>
              </a:rPr>
              <a:t>gnosis</a:t>
            </a:r>
            <a:r>
              <a:rPr lang="pt-BR" sz="2000" b="1" cap="all" dirty="0">
                <a:solidFill>
                  <a:srgbClr val="FF0000"/>
                </a:solidFill>
              </a:rPr>
              <a:t>, </a:t>
            </a:r>
            <a:r>
              <a:rPr lang="pt-BR" sz="2000" b="1" cap="all" dirty="0"/>
              <a:t>conhecimento, e que designa um tipo de filosofia religiosa do </a:t>
            </a:r>
            <a:r>
              <a:rPr lang="pt-BR" sz="2000" b="1" cap="all" dirty="0">
                <a:solidFill>
                  <a:srgbClr val="FF0000"/>
                </a:solidFill>
              </a:rPr>
              <a:t>segundo século </a:t>
            </a:r>
            <a:r>
              <a:rPr lang="pt-BR" sz="2000" b="1" cap="all" dirty="0"/>
              <a:t>da era cristã. </a:t>
            </a:r>
          </a:p>
          <a:p>
            <a:endParaRPr lang="pt-BR" sz="2000" b="1" cap="all" dirty="0"/>
          </a:p>
          <a:p>
            <a:r>
              <a:rPr lang="pt-BR" sz="2000" b="1" cap="all" dirty="0"/>
              <a:t>No NT já há sinais de certos desvios doutrinários dos gnósticos. </a:t>
            </a:r>
          </a:p>
          <a:p>
            <a:endParaRPr lang="pt-BR" sz="2000" b="1" cap="all" dirty="0"/>
          </a:p>
          <a:p>
            <a:r>
              <a:rPr lang="pt-BR" sz="2000" b="1" cap="all" dirty="0"/>
              <a:t>O gnosticismo era uma mistura de elementos</a:t>
            </a:r>
            <a:r>
              <a:rPr lang="pt-BR" sz="2000" b="1" cap="all" dirty="0">
                <a:solidFill>
                  <a:srgbClr val="FF0000"/>
                </a:solidFill>
              </a:rPr>
              <a:t> judaicos, cristãos e pagãos</a:t>
            </a:r>
            <a:r>
              <a:rPr lang="pt-BR" sz="2000" b="1" cap="all" dirty="0"/>
              <a:t> com vistas a responder a duas perguntas: </a:t>
            </a:r>
          </a:p>
          <a:p>
            <a:endParaRPr lang="pt-BR" sz="20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608004" y="1556792"/>
            <a:ext cx="4238128" cy="51125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rgbClr val="FF0000"/>
                </a:solidFill>
              </a:rPr>
              <a:t>a) </a:t>
            </a:r>
            <a:r>
              <a:rPr lang="pt-BR" sz="2800" b="1" dirty="0">
                <a:solidFill>
                  <a:srgbClr val="002060"/>
                </a:solidFill>
              </a:rPr>
              <a:t>Como </a:t>
            </a:r>
            <a:r>
              <a:rPr lang="pt-BR" sz="2800" b="1" dirty="0" smtClean="0">
                <a:solidFill>
                  <a:srgbClr val="002060"/>
                </a:solidFill>
              </a:rPr>
              <a:t>ENTENDER </a:t>
            </a:r>
            <a:r>
              <a:rPr lang="pt-BR" sz="2800" b="1" dirty="0">
                <a:solidFill>
                  <a:srgbClr val="002060"/>
                </a:solidFill>
              </a:rPr>
              <a:t>a presença do mal num mundo criado por um Deus perfeito e bom?</a:t>
            </a:r>
          </a:p>
          <a:p>
            <a:endParaRPr lang="pt-BR" sz="2800" b="1" dirty="0"/>
          </a:p>
          <a:p>
            <a:r>
              <a:rPr lang="pt-BR" sz="2800" b="1" dirty="0">
                <a:solidFill>
                  <a:srgbClr val="FF0000"/>
                </a:solidFill>
              </a:rPr>
              <a:t>b) </a:t>
            </a:r>
            <a:r>
              <a:rPr lang="pt-BR" sz="2800" b="1" dirty="0"/>
              <a:t>Como se prendeu o espírito à matéria, que é má, e como libertá-lo? </a:t>
            </a:r>
          </a:p>
        </p:txBody>
      </p:sp>
    </p:spTree>
    <p:extLst>
      <p:ext uri="{BB962C8B-B14F-4D97-AF65-F5344CB8AC3E}">
        <p14:creationId xmlns:p14="http://schemas.microsoft.com/office/powerpoint/2010/main" val="297112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10519</TotalTime>
  <Words>8127</Words>
  <Application>Microsoft Office PowerPoint</Application>
  <PresentationFormat>Apresentação na tela (4:3)</PresentationFormat>
  <Paragraphs>1567</Paragraphs>
  <Slides>75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75</vt:i4>
      </vt:variant>
    </vt:vector>
  </HeadingPairs>
  <TitlesOfParts>
    <vt:vector size="7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Adauto Matos</dc:creator>
  <cp:lastModifiedBy>Adauto Matos</cp:lastModifiedBy>
  <cp:revision>128</cp:revision>
  <dcterms:created xsi:type="dcterms:W3CDTF">2021-05-10T18:49:02Z</dcterms:created>
  <dcterms:modified xsi:type="dcterms:W3CDTF">2021-05-19T19:41:34Z</dcterms:modified>
</cp:coreProperties>
</file>